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6" r:id="rId2"/>
    <p:sldId id="292" r:id="rId3"/>
    <p:sldId id="293" r:id="rId4"/>
    <p:sldId id="264" r:id="rId5"/>
    <p:sldId id="289" r:id="rId6"/>
    <p:sldId id="265" r:id="rId7"/>
    <p:sldId id="290" r:id="rId8"/>
    <p:sldId id="283" r:id="rId9"/>
    <p:sldId id="270" r:id="rId10"/>
    <p:sldId id="282" r:id="rId11"/>
    <p:sldId id="294" r:id="rId12"/>
    <p:sldId id="280" r:id="rId13"/>
    <p:sldId id="281" r:id="rId14"/>
    <p:sldId id="295" r:id="rId15"/>
    <p:sldId id="296" r:id="rId16"/>
    <p:sldId id="266" r:id="rId17"/>
    <p:sldId id="267" r:id="rId18"/>
    <p:sldId id="259" r:id="rId19"/>
    <p:sldId id="288" r:id="rId20"/>
    <p:sldId id="291" r:id="rId21"/>
    <p:sldId id="274" r:id="rId22"/>
    <p:sldId id="287" r:id="rId23"/>
    <p:sldId id="297" r:id="rId24"/>
    <p:sldId id="275" r:id="rId25"/>
    <p:sldId id="285" r:id="rId26"/>
    <p:sldId id="286" r:id="rId27"/>
    <p:sldId id="284" r:id="rId28"/>
    <p:sldId id="276" r:id="rId29"/>
    <p:sldId id="278" r:id="rId30"/>
    <p:sldId id="279" r:id="rId31"/>
    <p:sldId id="277" r:id="rId32"/>
    <p:sldId id="262" r:id="rId33"/>
    <p:sldId id="260" r:id="rId34"/>
    <p:sldId id="26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rine S" initials="PS" lastIdx="1" clrIdx="0">
    <p:extLst>
      <p:ext uri="{19B8F6BF-5375-455C-9EA6-DF929625EA0E}">
        <p15:presenceInfo xmlns:p15="http://schemas.microsoft.com/office/powerpoint/2012/main" userId="85b167faff20373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72656" autoAdjust="0"/>
  </p:normalViewPr>
  <p:slideViewPr>
    <p:cSldViewPr snapToGrid="0">
      <p:cViewPr varScale="1">
        <p:scale>
          <a:sx n="65" d="100"/>
          <a:sy n="65" d="100"/>
        </p:scale>
        <p:origin x="122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618693-4E64-4DF9-9ACD-48245FD9041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129AD4-14A0-41E6-AFAC-28E6B778AA93}">
      <dgm:prSet phldrT="[Texte]" custT="1"/>
      <dgm:spPr/>
      <dgm:t>
        <a:bodyPr/>
        <a:lstStyle/>
        <a:p>
          <a:r>
            <a:rPr lang="fr-FR" sz="2400" b="1" dirty="0" smtClean="0"/>
            <a:t>Invasives</a:t>
          </a:r>
          <a:endParaRPr lang="en-US" sz="2400" b="1" dirty="0"/>
        </a:p>
      </dgm:t>
    </dgm:pt>
    <dgm:pt modelId="{755C3D9A-971A-497E-8055-0E3CA911CD18}" type="parTrans" cxnId="{EAE18171-9AD1-4F03-8808-5D1A8DC45704}">
      <dgm:prSet/>
      <dgm:spPr/>
      <dgm:t>
        <a:bodyPr/>
        <a:lstStyle/>
        <a:p>
          <a:endParaRPr lang="en-US"/>
        </a:p>
      </dgm:t>
    </dgm:pt>
    <dgm:pt modelId="{95A4602F-C274-42DB-970F-D1ED56383DD3}" type="sibTrans" cxnId="{EAE18171-9AD1-4F03-8808-5D1A8DC45704}">
      <dgm:prSet/>
      <dgm:spPr/>
      <dgm:t>
        <a:bodyPr/>
        <a:lstStyle/>
        <a:p>
          <a:endParaRPr lang="en-US"/>
        </a:p>
      </dgm:t>
    </dgm:pt>
    <dgm:pt modelId="{FF8C82F5-A740-4970-9AEC-3D1376CCC5E6}">
      <dgm:prSet phldrT="[Texte]"/>
      <dgm:spPr/>
      <dgm:t>
        <a:bodyPr/>
        <a:lstStyle/>
        <a:p>
          <a:r>
            <a:rPr lang="fr-FR" b="1" dirty="0" smtClean="0"/>
            <a:t>Avantages : </a:t>
          </a:r>
          <a:endParaRPr lang="en-US" b="1" dirty="0"/>
        </a:p>
      </dgm:t>
    </dgm:pt>
    <dgm:pt modelId="{E6AA7CAB-9269-4899-9E45-41E94067D991}" type="parTrans" cxnId="{07C7BDB4-5FC5-48DB-ACC3-79ACC46CE07F}">
      <dgm:prSet/>
      <dgm:spPr/>
      <dgm:t>
        <a:bodyPr/>
        <a:lstStyle/>
        <a:p>
          <a:endParaRPr lang="en-US"/>
        </a:p>
      </dgm:t>
    </dgm:pt>
    <dgm:pt modelId="{BA3E1172-62DA-479E-A1F5-608A0C4AADD4}" type="sibTrans" cxnId="{07C7BDB4-5FC5-48DB-ACC3-79ACC46CE07F}">
      <dgm:prSet/>
      <dgm:spPr/>
      <dgm:t>
        <a:bodyPr/>
        <a:lstStyle/>
        <a:p>
          <a:endParaRPr lang="en-US"/>
        </a:p>
      </dgm:t>
    </dgm:pt>
    <dgm:pt modelId="{87219E8C-CA9A-4C2F-8600-D04C1631DBE1}">
      <dgm:prSet phldrT="[Texte]"/>
      <dgm:spPr/>
      <dgm:t>
        <a:bodyPr/>
        <a:lstStyle/>
        <a:p>
          <a:r>
            <a:rPr lang="fr-FR" b="1" dirty="0" smtClean="0"/>
            <a:t>Inconvénients : </a:t>
          </a:r>
          <a:endParaRPr lang="en-US" b="1" dirty="0"/>
        </a:p>
      </dgm:t>
    </dgm:pt>
    <dgm:pt modelId="{7AB91514-6C40-415A-A4F9-D06CF334AF70}" type="parTrans" cxnId="{6AD25875-680F-4E1D-B73E-3D16EC04D83C}">
      <dgm:prSet/>
      <dgm:spPr/>
      <dgm:t>
        <a:bodyPr/>
        <a:lstStyle/>
        <a:p>
          <a:endParaRPr lang="en-US"/>
        </a:p>
      </dgm:t>
    </dgm:pt>
    <dgm:pt modelId="{07F720EB-ECA9-4B39-B953-76031F314AC5}" type="sibTrans" cxnId="{6AD25875-680F-4E1D-B73E-3D16EC04D83C}">
      <dgm:prSet/>
      <dgm:spPr/>
      <dgm:t>
        <a:bodyPr/>
        <a:lstStyle/>
        <a:p>
          <a:endParaRPr lang="en-US"/>
        </a:p>
      </dgm:t>
    </dgm:pt>
    <dgm:pt modelId="{321DC21C-578C-4EB9-8A62-C1B60F043D7D}">
      <dgm:prSet phldrT="[Texte]" custT="1"/>
      <dgm:spPr/>
      <dgm:t>
        <a:bodyPr/>
        <a:lstStyle/>
        <a:p>
          <a:r>
            <a:rPr lang="fr-FR" sz="2400" b="1" dirty="0" smtClean="0"/>
            <a:t>Non invasives</a:t>
          </a:r>
          <a:endParaRPr lang="en-US" sz="2400" b="1" dirty="0"/>
        </a:p>
      </dgm:t>
    </dgm:pt>
    <dgm:pt modelId="{44B6F155-877A-4E71-BB0B-34542394F10A}" type="parTrans" cxnId="{2257CF0F-7A44-4CC4-B659-C16AE0BC3A81}">
      <dgm:prSet/>
      <dgm:spPr/>
      <dgm:t>
        <a:bodyPr/>
        <a:lstStyle/>
        <a:p>
          <a:endParaRPr lang="en-US"/>
        </a:p>
      </dgm:t>
    </dgm:pt>
    <dgm:pt modelId="{420E2281-BA2B-437E-AA82-6099FD154BDE}" type="sibTrans" cxnId="{2257CF0F-7A44-4CC4-B659-C16AE0BC3A81}">
      <dgm:prSet/>
      <dgm:spPr/>
      <dgm:t>
        <a:bodyPr/>
        <a:lstStyle/>
        <a:p>
          <a:endParaRPr lang="en-US"/>
        </a:p>
      </dgm:t>
    </dgm:pt>
    <dgm:pt modelId="{CA36A6D6-20BF-4825-A3EB-9D1FE08804D4}">
      <dgm:prSet phldrT="[Texte]"/>
      <dgm:spPr/>
      <dgm:t>
        <a:bodyPr/>
        <a:lstStyle/>
        <a:p>
          <a:r>
            <a:rPr lang="fr-FR" b="1" dirty="0" smtClean="0"/>
            <a:t>Avantages :</a:t>
          </a:r>
          <a:endParaRPr lang="en-US" b="1" dirty="0"/>
        </a:p>
      </dgm:t>
    </dgm:pt>
    <dgm:pt modelId="{726B555E-25B0-4FEE-ADFB-C39135ACBBE5}" type="parTrans" cxnId="{0D9B7873-56BD-4F09-9D56-E55D3E925F8D}">
      <dgm:prSet/>
      <dgm:spPr/>
      <dgm:t>
        <a:bodyPr/>
        <a:lstStyle/>
        <a:p>
          <a:endParaRPr lang="en-US"/>
        </a:p>
      </dgm:t>
    </dgm:pt>
    <dgm:pt modelId="{75750A02-1C19-4DA5-980F-1F0A387D18E0}" type="sibTrans" cxnId="{0D9B7873-56BD-4F09-9D56-E55D3E925F8D}">
      <dgm:prSet/>
      <dgm:spPr/>
      <dgm:t>
        <a:bodyPr/>
        <a:lstStyle/>
        <a:p>
          <a:endParaRPr lang="en-US"/>
        </a:p>
      </dgm:t>
    </dgm:pt>
    <dgm:pt modelId="{20E02857-52DA-4015-A565-59088FD6CC71}">
      <dgm:prSet phldrT="[Texte]"/>
      <dgm:spPr/>
      <dgm:t>
        <a:bodyPr/>
        <a:lstStyle/>
        <a:p>
          <a:r>
            <a:rPr lang="fr-FR" b="1" dirty="0" smtClean="0"/>
            <a:t>Inconvénients</a:t>
          </a:r>
          <a:endParaRPr lang="en-US" b="1" dirty="0"/>
        </a:p>
      </dgm:t>
    </dgm:pt>
    <dgm:pt modelId="{82CAE8B6-801D-467E-8558-6E2505237F3D}" type="parTrans" cxnId="{5B67B3E6-4D01-4D49-8B92-B0D308E144C9}">
      <dgm:prSet/>
      <dgm:spPr/>
      <dgm:t>
        <a:bodyPr/>
        <a:lstStyle/>
        <a:p>
          <a:endParaRPr lang="en-US"/>
        </a:p>
      </dgm:t>
    </dgm:pt>
    <dgm:pt modelId="{BE4EF6E2-3CFF-4E73-A95A-63E725930E72}" type="sibTrans" cxnId="{5B67B3E6-4D01-4D49-8B92-B0D308E144C9}">
      <dgm:prSet/>
      <dgm:spPr/>
      <dgm:t>
        <a:bodyPr/>
        <a:lstStyle/>
        <a:p>
          <a:endParaRPr lang="en-US"/>
        </a:p>
      </dgm:t>
    </dgm:pt>
    <dgm:pt modelId="{F48E10D1-9A68-47AC-8994-34C414C3EC5D}">
      <dgm:prSet phldrT="[Texte]"/>
      <dgm:spPr/>
      <dgm:t>
        <a:bodyPr/>
        <a:lstStyle/>
        <a:p>
          <a:r>
            <a:rPr lang="fr-FR" dirty="0" smtClean="0"/>
            <a:t>Très bonne qualité de signal</a:t>
          </a:r>
          <a:endParaRPr lang="en-US" dirty="0"/>
        </a:p>
      </dgm:t>
    </dgm:pt>
    <dgm:pt modelId="{4B6CE3BB-FC4B-40E5-8F6B-639F758E624B}" type="parTrans" cxnId="{935BB484-6978-4714-AF3D-60D6458B5235}">
      <dgm:prSet/>
      <dgm:spPr/>
      <dgm:t>
        <a:bodyPr/>
        <a:lstStyle/>
        <a:p>
          <a:endParaRPr lang="en-US"/>
        </a:p>
      </dgm:t>
    </dgm:pt>
    <dgm:pt modelId="{50E82577-98B2-4AF5-8F02-CF69AFF6542F}" type="sibTrans" cxnId="{935BB484-6978-4714-AF3D-60D6458B5235}">
      <dgm:prSet/>
      <dgm:spPr/>
      <dgm:t>
        <a:bodyPr/>
        <a:lstStyle/>
        <a:p>
          <a:endParaRPr lang="en-US"/>
        </a:p>
      </dgm:t>
    </dgm:pt>
    <dgm:pt modelId="{E4202412-8067-4DE1-8107-E002178EA79C}">
      <dgm:prSet phldrT="[Texte]"/>
      <dgm:spPr/>
      <dgm:t>
        <a:bodyPr/>
        <a:lstStyle/>
        <a:p>
          <a:r>
            <a:rPr lang="fr-FR" dirty="0" smtClean="0"/>
            <a:t>Donc meilleure performance et fiabilité (plus rapide, plus grand nombre de commandes disponibles, charge mentale moins élevée car tâche plus intuitive)</a:t>
          </a:r>
          <a:endParaRPr lang="en-US" dirty="0"/>
        </a:p>
      </dgm:t>
    </dgm:pt>
    <dgm:pt modelId="{40AC1CED-B9C6-4D6D-A8FE-7493E08CE0CD}" type="parTrans" cxnId="{E47DF564-3EF2-44F0-A6E3-5441DD45389A}">
      <dgm:prSet/>
      <dgm:spPr/>
      <dgm:t>
        <a:bodyPr/>
        <a:lstStyle/>
        <a:p>
          <a:endParaRPr lang="en-US"/>
        </a:p>
      </dgm:t>
    </dgm:pt>
    <dgm:pt modelId="{3B34995C-0229-403B-8B75-6A77D9720596}" type="sibTrans" cxnId="{E47DF564-3EF2-44F0-A6E3-5441DD45389A}">
      <dgm:prSet/>
      <dgm:spPr/>
      <dgm:t>
        <a:bodyPr/>
        <a:lstStyle/>
        <a:p>
          <a:endParaRPr lang="en-US"/>
        </a:p>
      </dgm:t>
    </dgm:pt>
    <dgm:pt modelId="{46B9D62C-11EA-4E59-BCA0-EF9A27BC00D2}">
      <dgm:prSet phldrT="[Texte]"/>
      <dgm:spPr/>
      <dgm:t>
        <a:bodyPr/>
        <a:lstStyle/>
        <a:p>
          <a:r>
            <a:rPr lang="fr-FR" dirty="0" smtClean="0"/>
            <a:t>Risques liés à la neurochirurgie et au matériel implanté (anesthésie, hémorragie, infections, …)</a:t>
          </a:r>
          <a:endParaRPr lang="en-US" dirty="0"/>
        </a:p>
      </dgm:t>
    </dgm:pt>
    <dgm:pt modelId="{22E96B06-C024-495C-AA1B-B71706FA5EA8}" type="parTrans" cxnId="{46048DFF-C57A-4B99-86E3-171BEC1B564F}">
      <dgm:prSet/>
      <dgm:spPr/>
      <dgm:t>
        <a:bodyPr/>
        <a:lstStyle/>
        <a:p>
          <a:endParaRPr lang="en-US"/>
        </a:p>
      </dgm:t>
    </dgm:pt>
    <dgm:pt modelId="{BAEFEB2A-72B8-4167-81B7-9B1CF67FE737}" type="sibTrans" cxnId="{46048DFF-C57A-4B99-86E3-171BEC1B564F}">
      <dgm:prSet/>
      <dgm:spPr/>
      <dgm:t>
        <a:bodyPr/>
        <a:lstStyle/>
        <a:p>
          <a:endParaRPr lang="en-US"/>
        </a:p>
      </dgm:t>
    </dgm:pt>
    <dgm:pt modelId="{1854B918-036D-4C58-8568-DDF5FBAE29B8}">
      <dgm:prSet phldrT="[Texte]"/>
      <dgm:spPr/>
      <dgm:t>
        <a:bodyPr/>
        <a:lstStyle/>
        <a:p>
          <a:r>
            <a:rPr lang="fr-FR" dirty="0" smtClean="0"/>
            <a:t>Utilisation confinée dans un environnement spécialisé</a:t>
          </a:r>
          <a:endParaRPr lang="en-US" dirty="0"/>
        </a:p>
      </dgm:t>
    </dgm:pt>
    <dgm:pt modelId="{D1D0ED49-328C-498F-BFC8-F5312A563C23}" type="parTrans" cxnId="{E690EE04-67AA-44DE-95E8-7AED0BBDA740}">
      <dgm:prSet/>
      <dgm:spPr/>
      <dgm:t>
        <a:bodyPr/>
        <a:lstStyle/>
        <a:p>
          <a:endParaRPr lang="en-US"/>
        </a:p>
      </dgm:t>
    </dgm:pt>
    <dgm:pt modelId="{C72C9933-53A9-4387-B3CE-48437DA97205}" type="sibTrans" cxnId="{E690EE04-67AA-44DE-95E8-7AED0BBDA740}">
      <dgm:prSet/>
      <dgm:spPr/>
      <dgm:t>
        <a:bodyPr/>
        <a:lstStyle/>
        <a:p>
          <a:endParaRPr lang="en-US"/>
        </a:p>
      </dgm:t>
    </dgm:pt>
    <dgm:pt modelId="{E46DD612-AE67-44EB-8237-53BEC72E59A3}">
      <dgm:prSet phldrT="[Texte]"/>
      <dgm:spPr/>
      <dgm:t>
        <a:bodyPr/>
        <a:lstStyle/>
        <a:p>
          <a:r>
            <a:rPr lang="fr-FR" dirty="0" smtClean="0"/>
            <a:t>Aucun risque </a:t>
          </a:r>
          <a:endParaRPr lang="en-US" dirty="0"/>
        </a:p>
      </dgm:t>
    </dgm:pt>
    <dgm:pt modelId="{E4106870-418E-4149-B8F3-E3D48FC8E5BC}" type="parTrans" cxnId="{A22D7303-9CCF-4216-A2A6-E35B11FEF349}">
      <dgm:prSet/>
      <dgm:spPr/>
      <dgm:t>
        <a:bodyPr/>
        <a:lstStyle/>
        <a:p>
          <a:endParaRPr lang="en-US"/>
        </a:p>
      </dgm:t>
    </dgm:pt>
    <dgm:pt modelId="{591444DE-B592-4B10-8DB9-BDF7EE233A3B}" type="sibTrans" cxnId="{A22D7303-9CCF-4216-A2A6-E35B11FEF349}">
      <dgm:prSet/>
      <dgm:spPr/>
      <dgm:t>
        <a:bodyPr/>
        <a:lstStyle/>
        <a:p>
          <a:endParaRPr lang="en-US"/>
        </a:p>
      </dgm:t>
    </dgm:pt>
    <dgm:pt modelId="{5FEA0302-5BF4-4DEA-BE19-441C342F5CBD}">
      <dgm:prSet phldrT="[Texte]"/>
      <dgm:spPr/>
      <dgm:t>
        <a:bodyPr/>
        <a:lstStyle/>
        <a:p>
          <a:r>
            <a:rPr lang="fr-FR" dirty="0" smtClean="0"/>
            <a:t>Portatif (de + en +)</a:t>
          </a:r>
          <a:endParaRPr lang="en-US" dirty="0"/>
        </a:p>
      </dgm:t>
    </dgm:pt>
    <dgm:pt modelId="{DD9DD75F-7C11-405A-8836-7EC66E980C15}" type="parTrans" cxnId="{64C93A2B-EFBB-4B76-9460-F66D28F40FA1}">
      <dgm:prSet/>
      <dgm:spPr/>
      <dgm:t>
        <a:bodyPr/>
        <a:lstStyle/>
        <a:p>
          <a:endParaRPr lang="en-US"/>
        </a:p>
      </dgm:t>
    </dgm:pt>
    <dgm:pt modelId="{2A1EBBFF-76D0-42D9-8E7A-3542EE37B8B6}" type="sibTrans" cxnId="{64C93A2B-EFBB-4B76-9460-F66D28F40FA1}">
      <dgm:prSet/>
      <dgm:spPr/>
      <dgm:t>
        <a:bodyPr/>
        <a:lstStyle/>
        <a:p>
          <a:endParaRPr lang="en-US"/>
        </a:p>
      </dgm:t>
    </dgm:pt>
    <dgm:pt modelId="{1730B4D5-5683-4032-B24F-7E0D25AD84E2}">
      <dgm:prSet phldrT="[Texte]"/>
      <dgm:spPr/>
      <dgm:t>
        <a:bodyPr/>
        <a:lstStyle/>
        <a:p>
          <a:r>
            <a:rPr lang="fr-FR" dirty="0" smtClean="0"/>
            <a:t>Mauvaise qualité du signal</a:t>
          </a:r>
          <a:endParaRPr lang="en-US" dirty="0"/>
        </a:p>
      </dgm:t>
    </dgm:pt>
    <dgm:pt modelId="{2EDDE227-8F3D-4FBC-82F3-A7B890D6450D}" type="parTrans" cxnId="{BF7C2707-33CD-49C6-8B94-0E13633CB93F}">
      <dgm:prSet/>
      <dgm:spPr/>
      <dgm:t>
        <a:bodyPr/>
        <a:lstStyle/>
        <a:p>
          <a:endParaRPr lang="en-US"/>
        </a:p>
      </dgm:t>
    </dgm:pt>
    <dgm:pt modelId="{98037B69-D6F8-4207-A713-83CE5CE32F44}" type="sibTrans" cxnId="{BF7C2707-33CD-49C6-8B94-0E13633CB93F}">
      <dgm:prSet/>
      <dgm:spPr/>
      <dgm:t>
        <a:bodyPr/>
        <a:lstStyle/>
        <a:p>
          <a:endParaRPr lang="en-US"/>
        </a:p>
      </dgm:t>
    </dgm:pt>
    <dgm:pt modelId="{C0CA0DE9-DA0A-4DC8-B9BE-D6AB3400B475}">
      <dgm:prSet phldrT="[Texte]"/>
      <dgm:spPr/>
      <dgm:t>
        <a:bodyPr/>
        <a:lstStyle/>
        <a:p>
          <a:r>
            <a:rPr lang="fr-FR" dirty="0" smtClean="0"/>
            <a:t>Donc moins rapide, moins de commandes, « charge mentale » plus importante</a:t>
          </a:r>
          <a:endParaRPr lang="en-US" dirty="0"/>
        </a:p>
      </dgm:t>
    </dgm:pt>
    <dgm:pt modelId="{0F675E28-4384-4E44-BDAA-8ED0F27351DA}" type="parTrans" cxnId="{B7A75718-5780-455E-B6BD-CDEA6C97962A}">
      <dgm:prSet/>
      <dgm:spPr/>
      <dgm:t>
        <a:bodyPr/>
        <a:lstStyle/>
        <a:p>
          <a:endParaRPr lang="en-US"/>
        </a:p>
      </dgm:t>
    </dgm:pt>
    <dgm:pt modelId="{F15E97FB-5808-4A13-9BAC-1C46498250C9}" type="sibTrans" cxnId="{B7A75718-5780-455E-B6BD-CDEA6C97962A}">
      <dgm:prSet/>
      <dgm:spPr/>
      <dgm:t>
        <a:bodyPr/>
        <a:lstStyle/>
        <a:p>
          <a:endParaRPr lang="en-US"/>
        </a:p>
      </dgm:t>
    </dgm:pt>
    <dgm:pt modelId="{56E68160-439D-4B1F-BC50-7BDCDB8FB51A}">
      <dgm:prSet phldrT="[Texte]"/>
      <dgm:spPr/>
      <dgm:t>
        <a:bodyPr/>
        <a:lstStyle/>
        <a:p>
          <a:r>
            <a:rPr lang="fr-FR" dirty="0" smtClean="0"/>
            <a:t>Durée de maintien des électrodes limitée</a:t>
          </a:r>
          <a:endParaRPr lang="en-US" dirty="0"/>
        </a:p>
      </dgm:t>
    </dgm:pt>
    <dgm:pt modelId="{9B81DA82-3CBA-4D45-8B2A-67748A042E0A}" type="parTrans" cxnId="{F472B103-61CD-4E71-9EEF-60DB080C1680}">
      <dgm:prSet/>
      <dgm:spPr/>
      <dgm:t>
        <a:bodyPr/>
        <a:lstStyle/>
        <a:p>
          <a:endParaRPr lang="en-US"/>
        </a:p>
      </dgm:t>
    </dgm:pt>
    <dgm:pt modelId="{B2397003-A350-47F2-B29D-323F4DCC2D1A}" type="sibTrans" cxnId="{F472B103-61CD-4E71-9EEF-60DB080C1680}">
      <dgm:prSet/>
      <dgm:spPr/>
      <dgm:t>
        <a:bodyPr/>
        <a:lstStyle/>
        <a:p>
          <a:endParaRPr lang="en-US"/>
        </a:p>
      </dgm:t>
    </dgm:pt>
    <dgm:pt modelId="{983B9624-7C56-4FA9-82AF-51D765A5081C}">
      <dgm:prSet phldrT="[Texte]"/>
      <dgm:spPr/>
      <dgm:t>
        <a:bodyPr/>
        <a:lstStyle/>
        <a:p>
          <a:r>
            <a:rPr lang="fr-FR" dirty="0" smtClean="0"/>
            <a:t>Aspect esthétique non optimal</a:t>
          </a:r>
          <a:endParaRPr lang="en-US" dirty="0"/>
        </a:p>
      </dgm:t>
    </dgm:pt>
    <dgm:pt modelId="{9EDF4DE0-FDC4-4A61-9E30-49F7C69EC967}" type="parTrans" cxnId="{F594D873-DF94-4F0F-A2A6-6CC0494650E6}">
      <dgm:prSet/>
      <dgm:spPr/>
      <dgm:t>
        <a:bodyPr/>
        <a:lstStyle/>
        <a:p>
          <a:endParaRPr lang="en-US"/>
        </a:p>
      </dgm:t>
    </dgm:pt>
    <dgm:pt modelId="{261B0765-9B57-43E7-9A62-9B4F44D2AAEB}" type="sibTrans" cxnId="{F594D873-DF94-4F0F-A2A6-6CC0494650E6}">
      <dgm:prSet/>
      <dgm:spPr/>
      <dgm:t>
        <a:bodyPr/>
        <a:lstStyle/>
        <a:p>
          <a:endParaRPr lang="en-US"/>
        </a:p>
      </dgm:t>
    </dgm:pt>
    <dgm:pt modelId="{F519874A-7DD1-4D0B-9C68-C6C600455F31}">
      <dgm:prSet phldrT="[Texte]"/>
      <dgm:spPr/>
      <dgm:t>
        <a:bodyPr/>
        <a:lstStyle/>
        <a:p>
          <a:endParaRPr lang="en-US" dirty="0"/>
        </a:p>
      </dgm:t>
    </dgm:pt>
    <dgm:pt modelId="{B5EF5D1F-95E5-4D03-AEB2-30369EEFFB40}" type="parTrans" cxnId="{EB9FAAE4-69C5-4CFD-A727-4A14575079BE}">
      <dgm:prSet/>
      <dgm:spPr/>
      <dgm:t>
        <a:bodyPr/>
        <a:lstStyle/>
        <a:p>
          <a:endParaRPr lang="en-US"/>
        </a:p>
      </dgm:t>
    </dgm:pt>
    <dgm:pt modelId="{052889C0-5AF0-4501-9764-26A409C522F2}" type="sibTrans" cxnId="{EB9FAAE4-69C5-4CFD-A727-4A14575079BE}">
      <dgm:prSet/>
      <dgm:spPr/>
      <dgm:t>
        <a:bodyPr/>
        <a:lstStyle/>
        <a:p>
          <a:endParaRPr lang="en-US"/>
        </a:p>
      </dgm:t>
    </dgm:pt>
    <dgm:pt modelId="{FB97F6AB-0578-4B9F-9CB9-A7CE2CACD40B}">
      <dgm:prSet phldrT="[Texte]"/>
      <dgm:spPr/>
      <dgm:t>
        <a:bodyPr/>
        <a:lstStyle/>
        <a:p>
          <a:r>
            <a:rPr lang="fr-FR" dirty="0" smtClean="0"/>
            <a:t>Nécessité d’un tiers pour la pose des électrodes + mise en place du système</a:t>
          </a:r>
          <a:endParaRPr lang="en-US" dirty="0"/>
        </a:p>
      </dgm:t>
    </dgm:pt>
    <dgm:pt modelId="{808B8BC4-9C32-4EB6-89E1-FBA707BB3917}" type="parTrans" cxnId="{4065F1C4-5C18-4905-81ED-72B429E58ACC}">
      <dgm:prSet/>
      <dgm:spPr/>
      <dgm:t>
        <a:bodyPr/>
        <a:lstStyle/>
        <a:p>
          <a:endParaRPr lang="en-US"/>
        </a:p>
      </dgm:t>
    </dgm:pt>
    <dgm:pt modelId="{A1EF4B23-72AD-416C-95F0-195339D4E1F1}" type="sibTrans" cxnId="{4065F1C4-5C18-4905-81ED-72B429E58ACC}">
      <dgm:prSet/>
      <dgm:spPr/>
      <dgm:t>
        <a:bodyPr/>
        <a:lstStyle/>
        <a:p>
          <a:endParaRPr lang="en-US"/>
        </a:p>
      </dgm:t>
    </dgm:pt>
    <dgm:pt modelId="{336E1F2B-F97E-4C93-8202-F0F5AEBF738E}">
      <dgm:prSet phldrT="[Texte]"/>
      <dgm:spPr/>
      <dgm:t>
        <a:bodyPr/>
        <a:lstStyle/>
        <a:p>
          <a:r>
            <a:rPr lang="fr-FR" dirty="0" smtClean="0"/>
            <a:t>Réaction immunitaire contre les électrodes : variable, diminue efficacité des électrodes</a:t>
          </a:r>
          <a:endParaRPr lang="en-US" dirty="0"/>
        </a:p>
      </dgm:t>
    </dgm:pt>
    <dgm:pt modelId="{00AB8B4E-411D-4D46-A30A-AB618118E8AD}" type="parTrans" cxnId="{205CF36E-AC02-4E70-BE00-F8E5B6B0B322}">
      <dgm:prSet/>
      <dgm:spPr/>
      <dgm:t>
        <a:bodyPr/>
        <a:lstStyle/>
        <a:p>
          <a:endParaRPr lang="en-US"/>
        </a:p>
      </dgm:t>
    </dgm:pt>
    <dgm:pt modelId="{416A7640-366B-4F87-BCF3-F5F97E0DCACB}" type="sibTrans" cxnId="{205CF36E-AC02-4E70-BE00-F8E5B6B0B322}">
      <dgm:prSet/>
      <dgm:spPr/>
      <dgm:t>
        <a:bodyPr/>
        <a:lstStyle/>
        <a:p>
          <a:endParaRPr lang="en-US"/>
        </a:p>
      </dgm:t>
    </dgm:pt>
    <dgm:pt modelId="{C314B4EF-B33E-4F2A-B014-E7DC9031DE35}">
      <dgm:prSet phldrT="[Texte]"/>
      <dgm:spPr/>
      <dgm:t>
        <a:bodyPr/>
        <a:lstStyle/>
        <a:p>
          <a:r>
            <a:rPr lang="fr-FR" dirty="0" smtClean="0"/>
            <a:t>Lourdeur de la mise en place</a:t>
          </a:r>
          <a:endParaRPr lang="en-US" dirty="0"/>
        </a:p>
      </dgm:t>
    </dgm:pt>
    <dgm:pt modelId="{95280C6C-3589-4776-8468-38C71CC46A32}" type="parTrans" cxnId="{FE67FB86-85D4-496F-A750-A4258E89052E}">
      <dgm:prSet/>
      <dgm:spPr/>
      <dgm:t>
        <a:bodyPr/>
        <a:lstStyle/>
        <a:p>
          <a:endParaRPr lang="en-US"/>
        </a:p>
      </dgm:t>
    </dgm:pt>
    <dgm:pt modelId="{94684950-B26C-4E78-885B-8B05EF7939AF}" type="sibTrans" cxnId="{FE67FB86-85D4-496F-A750-A4258E89052E}">
      <dgm:prSet/>
      <dgm:spPr/>
      <dgm:t>
        <a:bodyPr/>
        <a:lstStyle/>
        <a:p>
          <a:endParaRPr lang="en-US"/>
        </a:p>
      </dgm:t>
    </dgm:pt>
    <dgm:pt modelId="{C3983022-D341-433A-9A4D-C5AA8BF91988}" type="pres">
      <dgm:prSet presAssocID="{45618693-4E64-4DF9-9ACD-48245FD904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D318C9-6BD6-49E6-8B9B-EA897126B4F2}" type="pres">
      <dgm:prSet presAssocID="{14129AD4-14A0-41E6-AFAC-28E6B778AA93}" presName="composite" presStyleCnt="0"/>
      <dgm:spPr/>
    </dgm:pt>
    <dgm:pt modelId="{C8556C0A-7DC6-4218-A322-227419D77556}" type="pres">
      <dgm:prSet presAssocID="{14129AD4-14A0-41E6-AFAC-28E6B778AA9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C7F74-D40C-4CC7-8396-19B9DBF94471}" type="pres">
      <dgm:prSet presAssocID="{14129AD4-14A0-41E6-AFAC-28E6B778AA9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749D81-1833-4FA4-B2C5-BBF5720FC68F}" type="pres">
      <dgm:prSet presAssocID="{95A4602F-C274-42DB-970F-D1ED56383DD3}" presName="space" presStyleCnt="0"/>
      <dgm:spPr/>
    </dgm:pt>
    <dgm:pt modelId="{0BADBC25-E3AC-42DB-BD5E-A01F3B63C10D}" type="pres">
      <dgm:prSet presAssocID="{321DC21C-578C-4EB9-8A62-C1B60F043D7D}" presName="composite" presStyleCnt="0"/>
      <dgm:spPr/>
    </dgm:pt>
    <dgm:pt modelId="{8166B5A0-3D7E-4D09-9A49-D92C12F8206C}" type="pres">
      <dgm:prSet presAssocID="{321DC21C-578C-4EB9-8A62-C1B60F043D7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0A00ED-BF9B-455C-BABB-57CC5F2029A0}" type="pres">
      <dgm:prSet presAssocID="{321DC21C-578C-4EB9-8A62-C1B60F043D7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57CF0F-7A44-4CC4-B659-C16AE0BC3A81}" srcId="{45618693-4E64-4DF9-9ACD-48245FD90411}" destId="{321DC21C-578C-4EB9-8A62-C1B60F043D7D}" srcOrd="1" destOrd="0" parTransId="{44B6F155-877A-4E71-BB0B-34542394F10A}" sibTransId="{420E2281-BA2B-437E-AA82-6099FD154BDE}"/>
    <dgm:cxn modelId="{8A84A22E-30FD-47E3-8D5E-F255428B23B4}" type="presOf" srcId="{5FEA0302-5BF4-4DEA-BE19-441C342F5CBD}" destId="{5C0A00ED-BF9B-455C-BABB-57CC5F2029A0}" srcOrd="0" destOrd="2" presId="urn:microsoft.com/office/officeart/2005/8/layout/hList1"/>
    <dgm:cxn modelId="{610F2C2A-177B-44BF-901E-BAE423E65EC6}" type="presOf" srcId="{14129AD4-14A0-41E6-AFAC-28E6B778AA93}" destId="{C8556C0A-7DC6-4218-A322-227419D77556}" srcOrd="0" destOrd="0" presId="urn:microsoft.com/office/officeart/2005/8/layout/hList1"/>
    <dgm:cxn modelId="{B687F752-2631-4A15-9322-99F773A3BBC1}" type="presOf" srcId="{336E1F2B-F97E-4C93-8202-F0F5AEBF738E}" destId="{EE2C7F74-D40C-4CC7-8396-19B9DBF94471}" srcOrd="0" destOrd="6" presId="urn:microsoft.com/office/officeart/2005/8/layout/hList1"/>
    <dgm:cxn modelId="{07C7BDB4-5FC5-48DB-ACC3-79ACC46CE07F}" srcId="{14129AD4-14A0-41E6-AFAC-28E6B778AA93}" destId="{FF8C82F5-A740-4970-9AEC-3D1376CCC5E6}" srcOrd="0" destOrd="0" parTransId="{E6AA7CAB-9269-4899-9E45-41E94067D991}" sibTransId="{BA3E1172-62DA-479E-A1F5-608A0C4AADD4}"/>
    <dgm:cxn modelId="{E690EE04-67AA-44DE-95E8-7AED0BBDA740}" srcId="{87219E8C-CA9A-4C2F-8600-D04C1631DBE1}" destId="{1854B918-036D-4C58-8568-DDF5FBAE29B8}" srcOrd="1" destOrd="0" parTransId="{D1D0ED49-328C-498F-BFC8-F5312A563C23}" sibTransId="{C72C9933-53A9-4387-B3CE-48437DA97205}"/>
    <dgm:cxn modelId="{D2EDBB65-DA15-440D-A385-94076BE53C10}" type="presOf" srcId="{E4202412-8067-4DE1-8107-E002178EA79C}" destId="{EE2C7F74-D40C-4CC7-8396-19B9DBF94471}" srcOrd="0" destOrd="2" presId="urn:microsoft.com/office/officeart/2005/8/layout/hList1"/>
    <dgm:cxn modelId="{A1FE22AC-9142-46B6-8E68-CCBABFC2DF09}" type="presOf" srcId="{1854B918-036D-4C58-8568-DDF5FBAE29B8}" destId="{EE2C7F74-D40C-4CC7-8396-19B9DBF94471}" srcOrd="0" destOrd="5" presId="urn:microsoft.com/office/officeart/2005/8/layout/hList1"/>
    <dgm:cxn modelId="{4065F1C4-5C18-4905-81ED-72B429E58ACC}" srcId="{20E02857-52DA-4015-A565-59088FD6CC71}" destId="{FB97F6AB-0578-4B9F-9CB9-A7CE2CACD40B}" srcOrd="4" destOrd="0" parTransId="{808B8BC4-9C32-4EB6-89E1-FBA707BB3917}" sibTransId="{A1EF4B23-72AD-416C-95F0-195339D4E1F1}"/>
    <dgm:cxn modelId="{7BA207C0-2283-404D-9F61-CA0CB09992DC}" type="presOf" srcId="{983B9624-7C56-4FA9-82AF-51D765A5081C}" destId="{5C0A00ED-BF9B-455C-BABB-57CC5F2029A0}" srcOrd="0" destOrd="7" presId="urn:microsoft.com/office/officeart/2005/8/layout/hList1"/>
    <dgm:cxn modelId="{FDE6E011-49D7-468E-BCEA-262972D27D73}" type="presOf" srcId="{1730B4D5-5683-4032-B24F-7E0D25AD84E2}" destId="{5C0A00ED-BF9B-455C-BABB-57CC5F2029A0}" srcOrd="0" destOrd="4" presId="urn:microsoft.com/office/officeart/2005/8/layout/hList1"/>
    <dgm:cxn modelId="{E47DF564-3EF2-44F0-A6E3-5441DD45389A}" srcId="{FF8C82F5-A740-4970-9AEC-3D1376CCC5E6}" destId="{E4202412-8067-4DE1-8107-E002178EA79C}" srcOrd="1" destOrd="0" parTransId="{40AC1CED-B9C6-4D6D-A8FE-7493E08CE0CD}" sibTransId="{3B34995C-0229-403B-8B75-6A77D9720596}"/>
    <dgm:cxn modelId="{FCB1C64D-F9C1-4E81-9ED3-88A70662A127}" type="presOf" srcId="{46B9D62C-11EA-4E59-BCA0-EF9A27BC00D2}" destId="{EE2C7F74-D40C-4CC7-8396-19B9DBF94471}" srcOrd="0" destOrd="4" presId="urn:microsoft.com/office/officeart/2005/8/layout/hList1"/>
    <dgm:cxn modelId="{46048DFF-C57A-4B99-86E3-171BEC1B564F}" srcId="{87219E8C-CA9A-4C2F-8600-D04C1631DBE1}" destId="{46B9D62C-11EA-4E59-BCA0-EF9A27BC00D2}" srcOrd="0" destOrd="0" parTransId="{22E96B06-C024-495C-AA1B-B71706FA5EA8}" sibTransId="{BAEFEB2A-72B8-4167-81B7-9B1CF67FE737}"/>
    <dgm:cxn modelId="{5B67B3E6-4D01-4D49-8B92-B0D308E144C9}" srcId="{321DC21C-578C-4EB9-8A62-C1B60F043D7D}" destId="{20E02857-52DA-4015-A565-59088FD6CC71}" srcOrd="1" destOrd="0" parTransId="{82CAE8B6-801D-467E-8558-6E2505237F3D}" sibTransId="{BE4EF6E2-3CFF-4E73-A95A-63E725930E72}"/>
    <dgm:cxn modelId="{EAE18171-9AD1-4F03-8808-5D1A8DC45704}" srcId="{45618693-4E64-4DF9-9ACD-48245FD90411}" destId="{14129AD4-14A0-41E6-AFAC-28E6B778AA93}" srcOrd="0" destOrd="0" parTransId="{755C3D9A-971A-497E-8055-0E3CA911CD18}" sibTransId="{95A4602F-C274-42DB-970F-D1ED56383DD3}"/>
    <dgm:cxn modelId="{F472B103-61CD-4E71-9EEF-60DB080C1680}" srcId="{20E02857-52DA-4015-A565-59088FD6CC71}" destId="{56E68160-439D-4B1F-BC50-7BDCDB8FB51A}" srcOrd="2" destOrd="0" parTransId="{9B81DA82-3CBA-4D45-8B2A-67748A042E0A}" sibTransId="{B2397003-A350-47F2-B29D-323F4DCC2D1A}"/>
    <dgm:cxn modelId="{6AD25875-680F-4E1D-B73E-3D16EC04D83C}" srcId="{14129AD4-14A0-41E6-AFAC-28E6B778AA93}" destId="{87219E8C-CA9A-4C2F-8600-D04C1631DBE1}" srcOrd="1" destOrd="0" parTransId="{7AB91514-6C40-415A-A4F9-D06CF334AF70}" sibTransId="{07F720EB-ECA9-4B39-B953-76031F314AC5}"/>
    <dgm:cxn modelId="{3BA6786F-560C-4451-9D92-1510F954B942}" type="presOf" srcId="{F48E10D1-9A68-47AC-8994-34C414C3EC5D}" destId="{EE2C7F74-D40C-4CC7-8396-19B9DBF94471}" srcOrd="0" destOrd="1" presId="urn:microsoft.com/office/officeart/2005/8/layout/hList1"/>
    <dgm:cxn modelId="{C5B456C9-E124-4D75-A89D-F8A197DB0323}" type="presOf" srcId="{C0CA0DE9-DA0A-4DC8-B9BE-D6AB3400B475}" destId="{5C0A00ED-BF9B-455C-BABB-57CC5F2029A0}" srcOrd="0" destOrd="5" presId="urn:microsoft.com/office/officeart/2005/8/layout/hList1"/>
    <dgm:cxn modelId="{9B9CB8C7-40C4-48EF-9728-76804135ABD3}" type="presOf" srcId="{FF8C82F5-A740-4970-9AEC-3D1376CCC5E6}" destId="{EE2C7F74-D40C-4CC7-8396-19B9DBF94471}" srcOrd="0" destOrd="0" presId="urn:microsoft.com/office/officeart/2005/8/layout/hList1"/>
    <dgm:cxn modelId="{0D9B7873-56BD-4F09-9D56-E55D3E925F8D}" srcId="{321DC21C-578C-4EB9-8A62-C1B60F043D7D}" destId="{CA36A6D6-20BF-4825-A3EB-9D1FE08804D4}" srcOrd="0" destOrd="0" parTransId="{726B555E-25B0-4FEE-ADFB-C39135ACBBE5}" sibTransId="{75750A02-1C19-4DA5-980F-1F0A387D18E0}"/>
    <dgm:cxn modelId="{72943F44-FB77-44FC-B3BF-80FFE6841201}" type="presOf" srcId="{FB97F6AB-0578-4B9F-9CB9-A7CE2CACD40B}" destId="{5C0A00ED-BF9B-455C-BABB-57CC5F2029A0}" srcOrd="0" destOrd="8" presId="urn:microsoft.com/office/officeart/2005/8/layout/hList1"/>
    <dgm:cxn modelId="{64949632-46D9-489F-8309-7F7CBEDD70F5}" type="presOf" srcId="{C314B4EF-B33E-4F2A-B014-E7DC9031DE35}" destId="{5C0A00ED-BF9B-455C-BABB-57CC5F2029A0}" srcOrd="0" destOrd="9" presId="urn:microsoft.com/office/officeart/2005/8/layout/hList1"/>
    <dgm:cxn modelId="{C1F3B9FB-DCE0-4166-90EB-99E8E969FB4D}" type="presOf" srcId="{F519874A-7DD1-4D0B-9C68-C6C600455F31}" destId="{5C0A00ED-BF9B-455C-BABB-57CC5F2029A0}" srcOrd="0" destOrd="10" presId="urn:microsoft.com/office/officeart/2005/8/layout/hList1"/>
    <dgm:cxn modelId="{E00744DA-8C67-451F-993C-9DC81B74F99F}" type="presOf" srcId="{56E68160-439D-4B1F-BC50-7BDCDB8FB51A}" destId="{5C0A00ED-BF9B-455C-BABB-57CC5F2029A0}" srcOrd="0" destOrd="6" presId="urn:microsoft.com/office/officeart/2005/8/layout/hList1"/>
    <dgm:cxn modelId="{B7A75718-5780-455E-B6BD-CDEA6C97962A}" srcId="{20E02857-52DA-4015-A565-59088FD6CC71}" destId="{C0CA0DE9-DA0A-4DC8-B9BE-D6AB3400B475}" srcOrd="1" destOrd="0" parTransId="{0F675E28-4384-4E44-BDAA-8ED0F27351DA}" sibTransId="{F15E97FB-5808-4A13-9BAC-1C46498250C9}"/>
    <dgm:cxn modelId="{69042292-40F0-46F1-9FB7-498BC32B381C}" type="presOf" srcId="{87219E8C-CA9A-4C2F-8600-D04C1631DBE1}" destId="{EE2C7F74-D40C-4CC7-8396-19B9DBF94471}" srcOrd="0" destOrd="3" presId="urn:microsoft.com/office/officeart/2005/8/layout/hList1"/>
    <dgm:cxn modelId="{DBAFAFA8-A4A2-44C2-BBCE-E6D618052007}" type="presOf" srcId="{321DC21C-578C-4EB9-8A62-C1B60F043D7D}" destId="{8166B5A0-3D7E-4D09-9A49-D92C12F8206C}" srcOrd="0" destOrd="0" presId="urn:microsoft.com/office/officeart/2005/8/layout/hList1"/>
    <dgm:cxn modelId="{451A14DD-B06A-45CC-9D0B-29266087E464}" type="presOf" srcId="{CA36A6D6-20BF-4825-A3EB-9D1FE08804D4}" destId="{5C0A00ED-BF9B-455C-BABB-57CC5F2029A0}" srcOrd="0" destOrd="0" presId="urn:microsoft.com/office/officeart/2005/8/layout/hList1"/>
    <dgm:cxn modelId="{FE67FB86-85D4-496F-A750-A4258E89052E}" srcId="{20E02857-52DA-4015-A565-59088FD6CC71}" destId="{C314B4EF-B33E-4F2A-B014-E7DC9031DE35}" srcOrd="5" destOrd="0" parTransId="{95280C6C-3589-4776-8468-38C71CC46A32}" sibTransId="{94684950-B26C-4E78-885B-8B05EF7939AF}"/>
    <dgm:cxn modelId="{205CF36E-AC02-4E70-BE00-F8E5B6B0B322}" srcId="{87219E8C-CA9A-4C2F-8600-D04C1631DBE1}" destId="{336E1F2B-F97E-4C93-8202-F0F5AEBF738E}" srcOrd="2" destOrd="0" parTransId="{00AB8B4E-411D-4D46-A30A-AB618118E8AD}" sibTransId="{416A7640-366B-4F87-BCF3-F5F97E0DCACB}"/>
    <dgm:cxn modelId="{2651EB48-250A-4719-A261-1B03BF2EB756}" type="presOf" srcId="{20E02857-52DA-4015-A565-59088FD6CC71}" destId="{5C0A00ED-BF9B-455C-BABB-57CC5F2029A0}" srcOrd="0" destOrd="3" presId="urn:microsoft.com/office/officeart/2005/8/layout/hList1"/>
    <dgm:cxn modelId="{935BB484-6978-4714-AF3D-60D6458B5235}" srcId="{FF8C82F5-A740-4970-9AEC-3D1376CCC5E6}" destId="{F48E10D1-9A68-47AC-8994-34C414C3EC5D}" srcOrd="0" destOrd="0" parTransId="{4B6CE3BB-FC4B-40E5-8F6B-639F758E624B}" sibTransId="{50E82577-98B2-4AF5-8F02-CF69AFF6542F}"/>
    <dgm:cxn modelId="{F594D873-DF94-4F0F-A2A6-6CC0494650E6}" srcId="{20E02857-52DA-4015-A565-59088FD6CC71}" destId="{983B9624-7C56-4FA9-82AF-51D765A5081C}" srcOrd="3" destOrd="0" parTransId="{9EDF4DE0-FDC4-4A61-9E30-49F7C69EC967}" sibTransId="{261B0765-9B57-43E7-9A62-9B4F44D2AAEB}"/>
    <dgm:cxn modelId="{EB9FAAE4-69C5-4CFD-A727-4A14575079BE}" srcId="{20E02857-52DA-4015-A565-59088FD6CC71}" destId="{F519874A-7DD1-4D0B-9C68-C6C600455F31}" srcOrd="6" destOrd="0" parTransId="{B5EF5D1F-95E5-4D03-AEB2-30369EEFFB40}" sibTransId="{052889C0-5AF0-4501-9764-26A409C522F2}"/>
    <dgm:cxn modelId="{64C93A2B-EFBB-4B76-9460-F66D28F40FA1}" srcId="{CA36A6D6-20BF-4825-A3EB-9D1FE08804D4}" destId="{5FEA0302-5BF4-4DEA-BE19-441C342F5CBD}" srcOrd="1" destOrd="0" parTransId="{DD9DD75F-7C11-405A-8836-7EC66E980C15}" sibTransId="{2A1EBBFF-76D0-42D9-8E7A-3542EE37B8B6}"/>
    <dgm:cxn modelId="{54BE5539-5125-4C9F-B3AF-942F2ABD2939}" type="presOf" srcId="{45618693-4E64-4DF9-9ACD-48245FD90411}" destId="{C3983022-D341-433A-9A4D-C5AA8BF91988}" srcOrd="0" destOrd="0" presId="urn:microsoft.com/office/officeart/2005/8/layout/hList1"/>
    <dgm:cxn modelId="{A22D7303-9CCF-4216-A2A6-E35B11FEF349}" srcId="{CA36A6D6-20BF-4825-A3EB-9D1FE08804D4}" destId="{E46DD612-AE67-44EB-8237-53BEC72E59A3}" srcOrd="0" destOrd="0" parTransId="{E4106870-418E-4149-B8F3-E3D48FC8E5BC}" sibTransId="{591444DE-B592-4B10-8DB9-BDF7EE233A3B}"/>
    <dgm:cxn modelId="{7E92FC12-055F-4207-BD51-30D247021832}" type="presOf" srcId="{E46DD612-AE67-44EB-8237-53BEC72E59A3}" destId="{5C0A00ED-BF9B-455C-BABB-57CC5F2029A0}" srcOrd="0" destOrd="1" presId="urn:microsoft.com/office/officeart/2005/8/layout/hList1"/>
    <dgm:cxn modelId="{BF7C2707-33CD-49C6-8B94-0E13633CB93F}" srcId="{20E02857-52DA-4015-A565-59088FD6CC71}" destId="{1730B4D5-5683-4032-B24F-7E0D25AD84E2}" srcOrd="0" destOrd="0" parTransId="{2EDDE227-8F3D-4FBC-82F3-A7B890D6450D}" sibTransId="{98037B69-D6F8-4207-A713-83CE5CE32F44}"/>
    <dgm:cxn modelId="{560E3E5F-1A58-4D1C-80A4-A3C9D14BD6BE}" type="presParOf" srcId="{C3983022-D341-433A-9A4D-C5AA8BF91988}" destId="{02D318C9-6BD6-49E6-8B9B-EA897126B4F2}" srcOrd="0" destOrd="0" presId="urn:microsoft.com/office/officeart/2005/8/layout/hList1"/>
    <dgm:cxn modelId="{9F5D8496-8496-4E99-8072-9F9A099135B0}" type="presParOf" srcId="{02D318C9-6BD6-49E6-8B9B-EA897126B4F2}" destId="{C8556C0A-7DC6-4218-A322-227419D77556}" srcOrd="0" destOrd="0" presId="urn:microsoft.com/office/officeart/2005/8/layout/hList1"/>
    <dgm:cxn modelId="{D1A7B7F7-0CAC-46AD-A090-2A2A51478535}" type="presParOf" srcId="{02D318C9-6BD6-49E6-8B9B-EA897126B4F2}" destId="{EE2C7F74-D40C-4CC7-8396-19B9DBF94471}" srcOrd="1" destOrd="0" presId="urn:microsoft.com/office/officeart/2005/8/layout/hList1"/>
    <dgm:cxn modelId="{99A13A71-3466-4EE3-A85E-02E5E0F0C617}" type="presParOf" srcId="{C3983022-D341-433A-9A4D-C5AA8BF91988}" destId="{13749D81-1833-4FA4-B2C5-BBF5720FC68F}" srcOrd="1" destOrd="0" presId="urn:microsoft.com/office/officeart/2005/8/layout/hList1"/>
    <dgm:cxn modelId="{5B89790B-D5AC-47BF-8D94-9E065201D692}" type="presParOf" srcId="{C3983022-D341-433A-9A4D-C5AA8BF91988}" destId="{0BADBC25-E3AC-42DB-BD5E-A01F3B63C10D}" srcOrd="2" destOrd="0" presId="urn:microsoft.com/office/officeart/2005/8/layout/hList1"/>
    <dgm:cxn modelId="{0DA86339-B427-49FA-841B-FEA0334F4B3B}" type="presParOf" srcId="{0BADBC25-E3AC-42DB-BD5E-A01F3B63C10D}" destId="{8166B5A0-3D7E-4D09-9A49-D92C12F8206C}" srcOrd="0" destOrd="0" presId="urn:microsoft.com/office/officeart/2005/8/layout/hList1"/>
    <dgm:cxn modelId="{4E0578C3-5BC9-4AA1-9959-3E7020D9E8E4}" type="presParOf" srcId="{0BADBC25-E3AC-42DB-BD5E-A01F3B63C10D}" destId="{5C0A00ED-BF9B-455C-BABB-57CC5F2029A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2B8D6A-8E95-4148-A87D-D309F3C9FB64}" type="doc">
      <dgm:prSet loTypeId="urn:microsoft.com/office/officeart/2005/8/layout/pyramid3" loCatId="pyramid" qsTypeId="urn:microsoft.com/office/officeart/2005/8/quickstyle/simple3" qsCatId="simple" csTypeId="urn:microsoft.com/office/officeart/2005/8/colors/colorful1" csCatId="colorful" phldr="1"/>
      <dgm:spPr/>
    </dgm:pt>
    <dgm:pt modelId="{F3E25F52-4A11-4ABB-9622-3B28B3945794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bg1"/>
              </a:solidFill>
            </a:rPr>
            <a:t>Population générale</a:t>
          </a:r>
        </a:p>
      </dgm:t>
    </dgm:pt>
    <dgm:pt modelId="{B91D1C45-7C49-4641-A013-D9CD11EBF083}" type="parTrans" cxnId="{AE11D09E-8B1B-41D5-B556-DC1BD5C44B5C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152CB87F-F2A8-4ABD-8847-93532573AC87}" type="sibTrans" cxnId="{AE11D09E-8B1B-41D5-B556-DC1BD5C44B5C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15FAAC17-67A7-4E5A-B383-6BDE13B436C9}">
      <dgm:prSet phldrT="[Texte]" custT="1"/>
      <dgm:spPr/>
      <dgm:t>
        <a:bodyPr/>
        <a:lstStyle/>
        <a:p>
          <a:r>
            <a:rPr lang="fr-FR" sz="1600" dirty="0" smtClean="0">
              <a:solidFill>
                <a:schemeClr val="bg1"/>
              </a:solidFill>
            </a:rPr>
            <a:t>Personnes en éveil de coma</a:t>
          </a:r>
        </a:p>
      </dgm:t>
    </dgm:pt>
    <dgm:pt modelId="{555065AE-77AA-4CA3-826A-6B56778A4CF1}" type="parTrans" cxnId="{D06B5FAF-0FB0-42FB-9CD8-C28533E5467D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88A5CE1C-1A50-4379-A78F-80E87CD35CD2}" type="sibTrans" cxnId="{D06B5FAF-0FB0-42FB-9CD8-C28533E5467D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412D8F34-A57F-4BC6-9E0D-FFD98F49C479}">
      <dgm:prSet phldrT="[Texte]" custT="1"/>
      <dgm:spPr/>
      <dgm:t>
        <a:bodyPr/>
        <a:lstStyle/>
        <a:p>
          <a:r>
            <a:rPr lang="fr-FR" sz="1600" dirty="0" smtClean="0">
              <a:solidFill>
                <a:schemeClr val="bg1"/>
              </a:solidFill>
            </a:rPr>
            <a:t>(C)LIS</a:t>
          </a:r>
        </a:p>
        <a:p>
          <a:endParaRPr lang="fr-FR" sz="1600" dirty="0">
            <a:solidFill>
              <a:schemeClr val="bg1"/>
            </a:solidFill>
          </a:endParaRPr>
        </a:p>
      </dgm:t>
    </dgm:pt>
    <dgm:pt modelId="{40D8231E-E1AC-4311-B354-DECA46A3692F}" type="parTrans" cxnId="{672B0B9D-3720-4299-A4F7-A0A94246D9F5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5FACFA50-4119-4B1C-A759-254FD661E16B}" type="sibTrans" cxnId="{672B0B9D-3720-4299-A4F7-A0A94246D9F5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373056F2-7C37-4655-AB56-B27C235012BC}" type="pres">
      <dgm:prSet presAssocID="{4E2B8D6A-8E95-4148-A87D-D309F3C9FB64}" presName="Name0" presStyleCnt="0">
        <dgm:presLayoutVars>
          <dgm:dir/>
          <dgm:animLvl val="lvl"/>
          <dgm:resizeHandles val="exact"/>
        </dgm:presLayoutVars>
      </dgm:prSet>
      <dgm:spPr/>
    </dgm:pt>
    <dgm:pt modelId="{77036861-818F-4EF4-9C78-31952250C215}" type="pres">
      <dgm:prSet presAssocID="{F3E25F52-4A11-4ABB-9622-3B28B3945794}" presName="Name8" presStyleCnt="0"/>
      <dgm:spPr/>
    </dgm:pt>
    <dgm:pt modelId="{F4611D59-E356-4EBC-B395-13876FDBC4F7}" type="pres">
      <dgm:prSet presAssocID="{F3E25F52-4A11-4ABB-9622-3B28B3945794}" presName="level" presStyleLbl="node1" presStyleIdx="0" presStyleCnt="3" custLinFactNeighborX="-14370" custLinFactNeighborY="53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EDD4A0-1567-410B-BCCF-167F625B1777}" type="pres">
      <dgm:prSet presAssocID="{F3E25F52-4A11-4ABB-9622-3B28B394579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E995EA-EE6B-4779-B2E0-000588519396}" type="pres">
      <dgm:prSet presAssocID="{15FAAC17-67A7-4E5A-B383-6BDE13B436C9}" presName="Name8" presStyleCnt="0"/>
      <dgm:spPr/>
    </dgm:pt>
    <dgm:pt modelId="{83B649FF-43D1-42BE-9660-925CBC0E572B}" type="pres">
      <dgm:prSet presAssocID="{15FAAC17-67A7-4E5A-B383-6BDE13B436C9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9BBD45-BF33-41FB-81A6-2EB5ABBFBF0B}" type="pres">
      <dgm:prSet presAssocID="{15FAAC17-67A7-4E5A-B383-6BDE13B436C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6AADC9-D6ED-49D1-9669-6731E6E08934}" type="pres">
      <dgm:prSet presAssocID="{412D8F34-A57F-4BC6-9E0D-FFD98F49C479}" presName="Name8" presStyleCnt="0"/>
      <dgm:spPr/>
    </dgm:pt>
    <dgm:pt modelId="{2083ACEC-0E5E-4D65-B996-134394C54993}" type="pres">
      <dgm:prSet presAssocID="{412D8F34-A57F-4BC6-9E0D-FFD98F49C47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07655D-C13A-499A-82A1-7AE97979BA57}" type="pres">
      <dgm:prSet presAssocID="{412D8F34-A57F-4BC6-9E0D-FFD98F49C47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A286016-60EB-4F3A-9FD1-8EC8453D7190}" type="presOf" srcId="{15FAAC17-67A7-4E5A-B383-6BDE13B436C9}" destId="{3B9BBD45-BF33-41FB-81A6-2EB5ABBFBF0B}" srcOrd="1" destOrd="0" presId="urn:microsoft.com/office/officeart/2005/8/layout/pyramid3"/>
    <dgm:cxn modelId="{AE11D09E-8B1B-41D5-B556-DC1BD5C44B5C}" srcId="{4E2B8D6A-8E95-4148-A87D-D309F3C9FB64}" destId="{F3E25F52-4A11-4ABB-9622-3B28B3945794}" srcOrd="0" destOrd="0" parTransId="{B91D1C45-7C49-4641-A013-D9CD11EBF083}" sibTransId="{152CB87F-F2A8-4ABD-8847-93532573AC87}"/>
    <dgm:cxn modelId="{5671D13E-7EB4-4C50-B546-7A85E580EFD6}" type="presOf" srcId="{15FAAC17-67A7-4E5A-B383-6BDE13B436C9}" destId="{83B649FF-43D1-42BE-9660-925CBC0E572B}" srcOrd="0" destOrd="0" presId="urn:microsoft.com/office/officeart/2005/8/layout/pyramid3"/>
    <dgm:cxn modelId="{31A334C7-A924-4D93-AAB5-31FB2E88EAAF}" type="presOf" srcId="{4E2B8D6A-8E95-4148-A87D-D309F3C9FB64}" destId="{373056F2-7C37-4655-AB56-B27C235012BC}" srcOrd="0" destOrd="0" presId="urn:microsoft.com/office/officeart/2005/8/layout/pyramid3"/>
    <dgm:cxn modelId="{48BB9465-C6C0-443F-A88D-ED39FD6F031F}" type="presOf" srcId="{412D8F34-A57F-4BC6-9E0D-FFD98F49C479}" destId="{5407655D-C13A-499A-82A1-7AE97979BA57}" srcOrd="1" destOrd="0" presId="urn:microsoft.com/office/officeart/2005/8/layout/pyramid3"/>
    <dgm:cxn modelId="{D5D009B6-5069-453F-98F7-84B0780C4ADD}" type="presOf" srcId="{F3E25F52-4A11-4ABB-9622-3B28B3945794}" destId="{A0EDD4A0-1567-410B-BCCF-167F625B1777}" srcOrd="1" destOrd="0" presId="urn:microsoft.com/office/officeart/2005/8/layout/pyramid3"/>
    <dgm:cxn modelId="{043D7C96-3616-4550-BF5D-C349193109BD}" type="presOf" srcId="{412D8F34-A57F-4BC6-9E0D-FFD98F49C479}" destId="{2083ACEC-0E5E-4D65-B996-134394C54993}" srcOrd="0" destOrd="0" presId="urn:microsoft.com/office/officeart/2005/8/layout/pyramid3"/>
    <dgm:cxn modelId="{913F12CD-E986-4F5C-ADD2-B92880091727}" type="presOf" srcId="{F3E25F52-4A11-4ABB-9622-3B28B3945794}" destId="{F4611D59-E356-4EBC-B395-13876FDBC4F7}" srcOrd="0" destOrd="0" presId="urn:microsoft.com/office/officeart/2005/8/layout/pyramid3"/>
    <dgm:cxn modelId="{D06B5FAF-0FB0-42FB-9CD8-C28533E5467D}" srcId="{4E2B8D6A-8E95-4148-A87D-D309F3C9FB64}" destId="{15FAAC17-67A7-4E5A-B383-6BDE13B436C9}" srcOrd="1" destOrd="0" parTransId="{555065AE-77AA-4CA3-826A-6B56778A4CF1}" sibTransId="{88A5CE1C-1A50-4379-A78F-80E87CD35CD2}"/>
    <dgm:cxn modelId="{672B0B9D-3720-4299-A4F7-A0A94246D9F5}" srcId="{4E2B8D6A-8E95-4148-A87D-D309F3C9FB64}" destId="{412D8F34-A57F-4BC6-9E0D-FFD98F49C479}" srcOrd="2" destOrd="0" parTransId="{40D8231E-E1AC-4311-B354-DECA46A3692F}" sibTransId="{5FACFA50-4119-4B1C-A759-254FD661E16B}"/>
    <dgm:cxn modelId="{FF53C560-C1D8-4F0A-A362-6A72EA61C819}" type="presParOf" srcId="{373056F2-7C37-4655-AB56-B27C235012BC}" destId="{77036861-818F-4EF4-9C78-31952250C215}" srcOrd="0" destOrd="0" presId="urn:microsoft.com/office/officeart/2005/8/layout/pyramid3"/>
    <dgm:cxn modelId="{BAB1529B-C5F0-4128-B800-D329520C5327}" type="presParOf" srcId="{77036861-818F-4EF4-9C78-31952250C215}" destId="{F4611D59-E356-4EBC-B395-13876FDBC4F7}" srcOrd="0" destOrd="0" presId="urn:microsoft.com/office/officeart/2005/8/layout/pyramid3"/>
    <dgm:cxn modelId="{7A191F82-B33D-420C-9975-43058185F59C}" type="presParOf" srcId="{77036861-818F-4EF4-9C78-31952250C215}" destId="{A0EDD4A0-1567-410B-BCCF-167F625B1777}" srcOrd="1" destOrd="0" presId="urn:microsoft.com/office/officeart/2005/8/layout/pyramid3"/>
    <dgm:cxn modelId="{BFC1E60A-0C99-498C-8787-CDCF45624FBF}" type="presParOf" srcId="{373056F2-7C37-4655-AB56-B27C235012BC}" destId="{44E995EA-EE6B-4779-B2E0-000588519396}" srcOrd="1" destOrd="0" presId="urn:microsoft.com/office/officeart/2005/8/layout/pyramid3"/>
    <dgm:cxn modelId="{09EC03F6-43D6-4579-B737-F26F4E224D2C}" type="presParOf" srcId="{44E995EA-EE6B-4779-B2E0-000588519396}" destId="{83B649FF-43D1-42BE-9660-925CBC0E572B}" srcOrd="0" destOrd="0" presId="urn:microsoft.com/office/officeart/2005/8/layout/pyramid3"/>
    <dgm:cxn modelId="{3826AB59-37FB-4EEC-928E-000B56451CAD}" type="presParOf" srcId="{44E995EA-EE6B-4779-B2E0-000588519396}" destId="{3B9BBD45-BF33-41FB-81A6-2EB5ABBFBF0B}" srcOrd="1" destOrd="0" presId="urn:microsoft.com/office/officeart/2005/8/layout/pyramid3"/>
    <dgm:cxn modelId="{CB750EBD-C307-41E8-B962-3ADF2E4DC1CB}" type="presParOf" srcId="{373056F2-7C37-4655-AB56-B27C235012BC}" destId="{076AADC9-D6ED-49D1-9669-6731E6E08934}" srcOrd="2" destOrd="0" presId="urn:microsoft.com/office/officeart/2005/8/layout/pyramid3"/>
    <dgm:cxn modelId="{45D6C9E7-221E-4DA4-AEE8-618B92417B75}" type="presParOf" srcId="{076AADC9-D6ED-49D1-9669-6731E6E08934}" destId="{2083ACEC-0E5E-4D65-B996-134394C54993}" srcOrd="0" destOrd="0" presId="urn:microsoft.com/office/officeart/2005/8/layout/pyramid3"/>
    <dgm:cxn modelId="{867208F0-5600-4777-8045-6B00363D2404}" type="presParOf" srcId="{076AADC9-D6ED-49D1-9669-6731E6E08934}" destId="{5407655D-C13A-499A-82A1-7AE97979BA5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229A4A-FD58-48D9-A293-63439754457B}" type="doc">
      <dgm:prSet loTypeId="urn:microsoft.com/office/officeart/2005/8/layout/pyramid1" loCatId="pyramid" qsTypeId="urn:microsoft.com/office/officeart/2005/8/quickstyle/simple3" qsCatId="simple" csTypeId="urn:microsoft.com/office/officeart/2005/8/colors/colorful1" csCatId="colorful" phldr="1"/>
      <dgm:spPr/>
    </dgm:pt>
    <dgm:pt modelId="{BF9B132D-A769-4CCE-B6F0-66790CCDA68F}">
      <dgm:prSet phldrT="[Texte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fr-FR" sz="1600" dirty="0" smtClean="0">
              <a:solidFill>
                <a:schemeClr val="bg1"/>
              </a:solidFill>
            </a:rPr>
            <a:t>Faible</a:t>
          </a:r>
          <a:endParaRPr lang="fr-FR" sz="1600" dirty="0">
            <a:solidFill>
              <a:schemeClr val="bg1"/>
            </a:solidFill>
          </a:endParaRPr>
        </a:p>
      </dgm:t>
    </dgm:pt>
    <dgm:pt modelId="{097AE181-8D49-4F02-BCBC-8E1654901086}" type="parTrans" cxnId="{71ED0F93-B32E-4CB2-B72E-8B9D7A1169D2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F75A72CC-B103-4D46-AA0A-13536E1F33E6}" type="sibTrans" cxnId="{71ED0F93-B32E-4CB2-B72E-8B9D7A1169D2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1C1C877C-1E8B-4C64-92AC-7A655F41BAA7}">
      <dgm:prSet phldrT="[Texte]" custT="1"/>
      <dgm:spPr/>
      <dgm:t>
        <a:bodyPr/>
        <a:lstStyle/>
        <a:p>
          <a:r>
            <a:rPr lang="fr-FR" sz="1200" dirty="0" smtClean="0">
              <a:solidFill>
                <a:schemeClr val="bg1"/>
              </a:solidFill>
            </a:rPr>
            <a:t>Important (Détection de la conscience en temps réel)</a:t>
          </a:r>
          <a:endParaRPr lang="fr-FR" sz="1200" dirty="0">
            <a:solidFill>
              <a:schemeClr val="bg1"/>
            </a:solidFill>
          </a:endParaRPr>
        </a:p>
      </dgm:t>
    </dgm:pt>
    <dgm:pt modelId="{1761E5F9-3780-4A3B-87EC-D1B1E13D13E7}" type="parTrans" cxnId="{5DC59E70-194D-4067-B09A-8832C90022F1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ED777B9C-A6D3-43A5-B53B-62AB75034A68}" type="sibTrans" cxnId="{5DC59E70-194D-4067-B09A-8832C90022F1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8402BB9D-3C56-4744-BAFB-530EBA106AEC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FR" sz="2000" dirty="0" smtClean="0">
              <a:solidFill>
                <a:schemeClr val="bg1"/>
              </a:solidFill>
            </a:rPr>
            <a:t>Immense</a:t>
          </a:r>
          <a:endParaRPr lang="fr-FR" sz="2000" dirty="0">
            <a:solidFill>
              <a:schemeClr val="bg1"/>
            </a:solidFill>
          </a:endParaRPr>
        </a:p>
      </dgm:t>
    </dgm:pt>
    <dgm:pt modelId="{A2785C29-C071-4959-B7A1-8237807C5FCA}" type="parTrans" cxnId="{CC34192C-79F5-4485-BCC3-9AB90E8966CE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853681C5-7D0C-4AED-9CBC-2B7FDD6EB347}" type="sibTrans" cxnId="{CC34192C-79F5-4485-BCC3-9AB90E8966CE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66BB2B5F-827B-43A6-9FA9-F18CF59AD6F7}" type="pres">
      <dgm:prSet presAssocID="{56229A4A-FD58-48D9-A293-63439754457B}" presName="Name0" presStyleCnt="0">
        <dgm:presLayoutVars>
          <dgm:dir/>
          <dgm:animLvl val="lvl"/>
          <dgm:resizeHandles val="exact"/>
        </dgm:presLayoutVars>
      </dgm:prSet>
      <dgm:spPr/>
    </dgm:pt>
    <dgm:pt modelId="{9685B39B-4221-475E-B3E7-E99EAB744D0F}" type="pres">
      <dgm:prSet presAssocID="{BF9B132D-A769-4CCE-B6F0-66790CCDA68F}" presName="Name8" presStyleCnt="0"/>
      <dgm:spPr/>
    </dgm:pt>
    <dgm:pt modelId="{F831377F-0BB5-4ED1-B797-EFDFBB830C08}" type="pres">
      <dgm:prSet presAssocID="{BF9B132D-A769-4CCE-B6F0-66790CCDA68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ECBD3E-3FAA-48AE-BB0C-AC975485A75B}" type="pres">
      <dgm:prSet presAssocID="{BF9B132D-A769-4CCE-B6F0-66790CCDA68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8FE5F7-9975-4313-A7F1-2AA9E85BB565}" type="pres">
      <dgm:prSet presAssocID="{1C1C877C-1E8B-4C64-92AC-7A655F41BAA7}" presName="Name8" presStyleCnt="0"/>
      <dgm:spPr/>
    </dgm:pt>
    <dgm:pt modelId="{8571D497-6281-487E-B9D5-EDBF6D24119D}" type="pres">
      <dgm:prSet presAssocID="{1C1C877C-1E8B-4C64-92AC-7A655F41BAA7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62F188-6209-49DD-B4B7-656D136586AF}" type="pres">
      <dgm:prSet presAssocID="{1C1C877C-1E8B-4C64-92AC-7A655F41BAA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211521-D01B-4897-A14E-E7D14FB90BD9}" type="pres">
      <dgm:prSet presAssocID="{8402BB9D-3C56-4744-BAFB-530EBA106AEC}" presName="Name8" presStyleCnt="0"/>
      <dgm:spPr/>
    </dgm:pt>
    <dgm:pt modelId="{C90FCF88-B5F4-4791-92CF-5463BF36B9CD}" type="pres">
      <dgm:prSet presAssocID="{8402BB9D-3C56-4744-BAFB-530EBA106AEC}" presName="level" presStyleLbl="node1" presStyleIdx="2" presStyleCnt="3" custLinFactNeighborX="-7460" custLinFactNeighborY="-155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4E07EC-D4D5-4419-9F7A-BC2E4B0881D1}" type="pres">
      <dgm:prSet presAssocID="{8402BB9D-3C56-4744-BAFB-530EBA106AE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814D0FC-CA33-4D60-BEB5-9021D52E2360}" type="presOf" srcId="{56229A4A-FD58-48D9-A293-63439754457B}" destId="{66BB2B5F-827B-43A6-9FA9-F18CF59AD6F7}" srcOrd="0" destOrd="0" presId="urn:microsoft.com/office/officeart/2005/8/layout/pyramid1"/>
    <dgm:cxn modelId="{CB85DEFE-B204-43A4-9C6A-03F44CC7CC04}" type="presOf" srcId="{BF9B132D-A769-4CCE-B6F0-66790CCDA68F}" destId="{EAECBD3E-3FAA-48AE-BB0C-AC975485A75B}" srcOrd="1" destOrd="0" presId="urn:microsoft.com/office/officeart/2005/8/layout/pyramid1"/>
    <dgm:cxn modelId="{4A970932-AFDF-49A0-A7DE-ED9BAE259C95}" type="presOf" srcId="{8402BB9D-3C56-4744-BAFB-530EBA106AEC}" destId="{C90FCF88-B5F4-4791-92CF-5463BF36B9CD}" srcOrd="0" destOrd="0" presId="urn:microsoft.com/office/officeart/2005/8/layout/pyramid1"/>
    <dgm:cxn modelId="{5DC59E70-194D-4067-B09A-8832C90022F1}" srcId="{56229A4A-FD58-48D9-A293-63439754457B}" destId="{1C1C877C-1E8B-4C64-92AC-7A655F41BAA7}" srcOrd="1" destOrd="0" parTransId="{1761E5F9-3780-4A3B-87EC-D1B1E13D13E7}" sibTransId="{ED777B9C-A6D3-43A5-B53B-62AB75034A68}"/>
    <dgm:cxn modelId="{DB034880-C1D6-40BE-AEF5-4463A54675B3}" type="presOf" srcId="{BF9B132D-A769-4CCE-B6F0-66790CCDA68F}" destId="{F831377F-0BB5-4ED1-B797-EFDFBB830C08}" srcOrd="0" destOrd="0" presId="urn:microsoft.com/office/officeart/2005/8/layout/pyramid1"/>
    <dgm:cxn modelId="{27EC59FD-B660-4FB5-9218-280079CDA212}" type="presOf" srcId="{1C1C877C-1E8B-4C64-92AC-7A655F41BAA7}" destId="{8862F188-6209-49DD-B4B7-656D136586AF}" srcOrd="1" destOrd="0" presId="urn:microsoft.com/office/officeart/2005/8/layout/pyramid1"/>
    <dgm:cxn modelId="{CC34192C-79F5-4485-BCC3-9AB90E8966CE}" srcId="{56229A4A-FD58-48D9-A293-63439754457B}" destId="{8402BB9D-3C56-4744-BAFB-530EBA106AEC}" srcOrd="2" destOrd="0" parTransId="{A2785C29-C071-4959-B7A1-8237807C5FCA}" sibTransId="{853681C5-7D0C-4AED-9CBC-2B7FDD6EB347}"/>
    <dgm:cxn modelId="{71ED0F93-B32E-4CB2-B72E-8B9D7A1169D2}" srcId="{56229A4A-FD58-48D9-A293-63439754457B}" destId="{BF9B132D-A769-4CCE-B6F0-66790CCDA68F}" srcOrd="0" destOrd="0" parTransId="{097AE181-8D49-4F02-BCBC-8E1654901086}" sibTransId="{F75A72CC-B103-4D46-AA0A-13536E1F33E6}"/>
    <dgm:cxn modelId="{2C2B37AF-1DEC-41F4-934E-271F52D25190}" type="presOf" srcId="{8402BB9D-3C56-4744-BAFB-530EBA106AEC}" destId="{404E07EC-D4D5-4419-9F7A-BC2E4B0881D1}" srcOrd="1" destOrd="0" presId="urn:microsoft.com/office/officeart/2005/8/layout/pyramid1"/>
    <dgm:cxn modelId="{634D563E-7E3B-492F-9CB3-01438E20250A}" type="presOf" srcId="{1C1C877C-1E8B-4C64-92AC-7A655F41BAA7}" destId="{8571D497-6281-487E-B9D5-EDBF6D24119D}" srcOrd="0" destOrd="0" presId="urn:microsoft.com/office/officeart/2005/8/layout/pyramid1"/>
    <dgm:cxn modelId="{E0310266-2D1F-4565-8896-46A579CC10BD}" type="presParOf" srcId="{66BB2B5F-827B-43A6-9FA9-F18CF59AD6F7}" destId="{9685B39B-4221-475E-B3E7-E99EAB744D0F}" srcOrd="0" destOrd="0" presId="urn:microsoft.com/office/officeart/2005/8/layout/pyramid1"/>
    <dgm:cxn modelId="{557097BE-6BB2-4697-95BB-C24D67D5F74E}" type="presParOf" srcId="{9685B39B-4221-475E-B3E7-E99EAB744D0F}" destId="{F831377F-0BB5-4ED1-B797-EFDFBB830C08}" srcOrd="0" destOrd="0" presId="urn:microsoft.com/office/officeart/2005/8/layout/pyramid1"/>
    <dgm:cxn modelId="{F7CAFDCF-86E6-4F05-B2A3-4506AB223CFE}" type="presParOf" srcId="{9685B39B-4221-475E-B3E7-E99EAB744D0F}" destId="{EAECBD3E-3FAA-48AE-BB0C-AC975485A75B}" srcOrd="1" destOrd="0" presId="urn:microsoft.com/office/officeart/2005/8/layout/pyramid1"/>
    <dgm:cxn modelId="{5A84E007-59C7-4829-BC82-0CFFA2F32512}" type="presParOf" srcId="{66BB2B5F-827B-43A6-9FA9-F18CF59AD6F7}" destId="{E98FE5F7-9975-4313-A7F1-2AA9E85BB565}" srcOrd="1" destOrd="0" presId="urn:microsoft.com/office/officeart/2005/8/layout/pyramid1"/>
    <dgm:cxn modelId="{E0F865B5-48B2-4A9E-9984-01DF62EF0CFB}" type="presParOf" srcId="{E98FE5F7-9975-4313-A7F1-2AA9E85BB565}" destId="{8571D497-6281-487E-B9D5-EDBF6D24119D}" srcOrd="0" destOrd="0" presId="urn:microsoft.com/office/officeart/2005/8/layout/pyramid1"/>
    <dgm:cxn modelId="{3D6B3762-9103-47B6-A2D5-DEFFDD7C5DF7}" type="presParOf" srcId="{E98FE5F7-9975-4313-A7F1-2AA9E85BB565}" destId="{8862F188-6209-49DD-B4B7-656D136586AF}" srcOrd="1" destOrd="0" presId="urn:microsoft.com/office/officeart/2005/8/layout/pyramid1"/>
    <dgm:cxn modelId="{8F49E4F2-8F2B-4DA8-818B-58A3D0E5C75D}" type="presParOf" srcId="{66BB2B5F-827B-43A6-9FA9-F18CF59AD6F7}" destId="{F6211521-D01B-4897-A14E-E7D14FB90BD9}" srcOrd="2" destOrd="0" presId="urn:microsoft.com/office/officeart/2005/8/layout/pyramid1"/>
    <dgm:cxn modelId="{FA2101AD-CD90-4AA4-8A06-5E907CC22908}" type="presParOf" srcId="{F6211521-D01B-4897-A14E-E7D14FB90BD9}" destId="{C90FCF88-B5F4-4791-92CF-5463BF36B9CD}" srcOrd="0" destOrd="0" presId="urn:microsoft.com/office/officeart/2005/8/layout/pyramid1"/>
    <dgm:cxn modelId="{3D7F713A-B08A-4EFE-8967-9A122B9C0654}" type="presParOf" srcId="{F6211521-D01B-4897-A14E-E7D14FB90BD9}" destId="{404E07EC-D4D5-4419-9F7A-BC2E4B0881D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56C0A-7DC6-4218-A322-227419D77556}">
      <dsp:nvSpPr>
        <dsp:cNvPr id="0" name=""/>
        <dsp:cNvSpPr/>
      </dsp:nvSpPr>
      <dsp:spPr>
        <a:xfrm>
          <a:off x="53" y="43710"/>
          <a:ext cx="5165766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Invasives</a:t>
          </a:r>
          <a:endParaRPr lang="en-US" sz="2400" b="1" kern="1200" dirty="0"/>
        </a:p>
      </dsp:txBody>
      <dsp:txXfrm>
        <a:off x="53" y="43710"/>
        <a:ext cx="5165766" cy="518400"/>
      </dsp:txXfrm>
    </dsp:sp>
    <dsp:sp modelId="{EE2C7F74-D40C-4CC7-8396-19B9DBF94471}">
      <dsp:nvSpPr>
        <dsp:cNvPr id="0" name=""/>
        <dsp:cNvSpPr/>
      </dsp:nvSpPr>
      <dsp:spPr>
        <a:xfrm>
          <a:off x="53" y="562110"/>
          <a:ext cx="5165766" cy="38539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/>
            <a:t>Avantages : </a:t>
          </a:r>
          <a:endParaRPr lang="en-US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Très bonne qualité de signal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Donc meilleure performance et fiabilité (plus rapide, plus grand nombre de commandes disponibles, charge mentale moins élevée car tâche plus intuitive)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/>
            <a:t>Inconvénients : </a:t>
          </a:r>
          <a:endParaRPr lang="en-US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Risques liés à la neurochirurgie et au matériel implanté (anesthésie, hémorragie, infections, …)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Utilisation confinée dans un environnement spécialisé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Réaction immunitaire contre les électrodes : variable, diminue efficacité des électrodes</a:t>
          </a:r>
          <a:endParaRPr lang="en-US" sz="1800" kern="1200" dirty="0"/>
        </a:p>
      </dsp:txBody>
      <dsp:txXfrm>
        <a:off x="53" y="562110"/>
        <a:ext cx="5165766" cy="3853979"/>
      </dsp:txXfrm>
    </dsp:sp>
    <dsp:sp modelId="{8166B5A0-3D7E-4D09-9A49-D92C12F8206C}">
      <dsp:nvSpPr>
        <dsp:cNvPr id="0" name=""/>
        <dsp:cNvSpPr/>
      </dsp:nvSpPr>
      <dsp:spPr>
        <a:xfrm>
          <a:off x="5889028" y="43710"/>
          <a:ext cx="5165766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Non invasives</a:t>
          </a:r>
          <a:endParaRPr lang="en-US" sz="2400" b="1" kern="1200" dirty="0"/>
        </a:p>
      </dsp:txBody>
      <dsp:txXfrm>
        <a:off x="5889028" y="43710"/>
        <a:ext cx="5165766" cy="518400"/>
      </dsp:txXfrm>
    </dsp:sp>
    <dsp:sp modelId="{5C0A00ED-BF9B-455C-BABB-57CC5F2029A0}">
      <dsp:nvSpPr>
        <dsp:cNvPr id="0" name=""/>
        <dsp:cNvSpPr/>
      </dsp:nvSpPr>
      <dsp:spPr>
        <a:xfrm>
          <a:off x="5889028" y="562110"/>
          <a:ext cx="5165766" cy="38539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/>
            <a:t>Avantages :</a:t>
          </a:r>
          <a:endParaRPr lang="en-US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Aucun risque 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Portatif (de + en +)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/>
            <a:t>Inconvénients</a:t>
          </a:r>
          <a:endParaRPr lang="en-US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Mauvaise qualité du signal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Donc moins rapide, moins de commandes, « charge mentale » plus importante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Durée de maintien des électrodes limitée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Aspect esthétique non optimal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Nécessité d’un tiers pour la pose des électrodes + mise en place du système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Lourdeur de la mise en place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5889028" y="562110"/>
        <a:ext cx="5165766" cy="38539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11D59-E356-4EBC-B395-13876FDBC4F7}">
      <dsp:nvSpPr>
        <dsp:cNvPr id="0" name=""/>
        <dsp:cNvSpPr/>
      </dsp:nvSpPr>
      <dsp:spPr>
        <a:xfrm rot="10800000">
          <a:off x="0" y="7262"/>
          <a:ext cx="2476500" cy="1352390"/>
        </a:xfrm>
        <a:prstGeom prst="trapezoid">
          <a:avLst>
            <a:gd name="adj" fmla="val 3052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bg1"/>
              </a:solidFill>
            </a:rPr>
            <a:t>Population générale</a:t>
          </a:r>
        </a:p>
      </dsp:txBody>
      <dsp:txXfrm rot="-10800000">
        <a:off x="433387" y="7262"/>
        <a:ext cx="1609725" cy="1352390"/>
      </dsp:txXfrm>
    </dsp:sp>
    <dsp:sp modelId="{83B649FF-43D1-42BE-9660-925CBC0E572B}">
      <dsp:nvSpPr>
        <dsp:cNvPr id="0" name=""/>
        <dsp:cNvSpPr/>
      </dsp:nvSpPr>
      <dsp:spPr>
        <a:xfrm rot="10800000">
          <a:off x="412750" y="1352390"/>
          <a:ext cx="1651000" cy="1352390"/>
        </a:xfrm>
        <a:prstGeom prst="trapezoid">
          <a:avLst>
            <a:gd name="adj" fmla="val 3052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bg1"/>
              </a:solidFill>
            </a:rPr>
            <a:t>Personnes en éveil de coma</a:t>
          </a:r>
        </a:p>
      </dsp:txBody>
      <dsp:txXfrm rot="-10800000">
        <a:off x="701674" y="1352390"/>
        <a:ext cx="1073150" cy="1352390"/>
      </dsp:txXfrm>
    </dsp:sp>
    <dsp:sp modelId="{2083ACEC-0E5E-4D65-B996-134394C54993}">
      <dsp:nvSpPr>
        <dsp:cNvPr id="0" name=""/>
        <dsp:cNvSpPr/>
      </dsp:nvSpPr>
      <dsp:spPr>
        <a:xfrm rot="10800000">
          <a:off x="825500" y="2704780"/>
          <a:ext cx="825500" cy="1352390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bg1"/>
              </a:solidFill>
            </a:rPr>
            <a:t>(C)LIS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>
            <a:solidFill>
              <a:schemeClr val="bg1"/>
            </a:solidFill>
          </a:endParaRPr>
        </a:p>
      </dsp:txBody>
      <dsp:txXfrm rot="-10800000">
        <a:off x="825500" y="2704780"/>
        <a:ext cx="825500" cy="13523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1377F-0BB5-4ED1-B797-EFDFBB830C08}">
      <dsp:nvSpPr>
        <dsp:cNvPr id="0" name=""/>
        <dsp:cNvSpPr/>
      </dsp:nvSpPr>
      <dsp:spPr>
        <a:xfrm>
          <a:off x="758442" y="0"/>
          <a:ext cx="758442" cy="1397988"/>
        </a:xfrm>
        <a:prstGeom prst="trapezoid">
          <a:avLst>
            <a:gd name="adj" fmla="val 5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bg1"/>
              </a:solidFill>
            </a:rPr>
            <a:t>Faible</a:t>
          </a:r>
          <a:endParaRPr lang="fr-FR" sz="1600" kern="1200" dirty="0">
            <a:solidFill>
              <a:schemeClr val="bg1"/>
            </a:solidFill>
          </a:endParaRPr>
        </a:p>
      </dsp:txBody>
      <dsp:txXfrm>
        <a:off x="758442" y="0"/>
        <a:ext cx="758442" cy="1397988"/>
      </dsp:txXfrm>
    </dsp:sp>
    <dsp:sp modelId="{8571D497-6281-487E-B9D5-EDBF6D24119D}">
      <dsp:nvSpPr>
        <dsp:cNvPr id="0" name=""/>
        <dsp:cNvSpPr/>
      </dsp:nvSpPr>
      <dsp:spPr>
        <a:xfrm>
          <a:off x="379221" y="1397988"/>
          <a:ext cx="1516884" cy="1397988"/>
        </a:xfrm>
        <a:prstGeom prst="trapezoid">
          <a:avLst>
            <a:gd name="adj" fmla="val 2712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bg1"/>
              </a:solidFill>
            </a:rPr>
            <a:t>Important (Détection de la conscience en temps réel)</a:t>
          </a:r>
          <a:endParaRPr lang="fr-FR" sz="1200" kern="1200" dirty="0">
            <a:solidFill>
              <a:schemeClr val="bg1"/>
            </a:solidFill>
          </a:endParaRPr>
        </a:p>
      </dsp:txBody>
      <dsp:txXfrm>
        <a:off x="644675" y="1397988"/>
        <a:ext cx="985975" cy="1397988"/>
      </dsp:txXfrm>
    </dsp:sp>
    <dsp:sp modelId="{C90FCF88-B5F4-4791-92CF-5463BF36B9CD}">
      <dsp:nvSpPr>
        <dsp:cNvPr id="0" name=""/>
        <dsp:cNvSpPr/>
      </dsp:nvSpPr>
      <dsp:spPr>
        <a:xfrm>
          <a:off x="0" y="2774307"/>
          <a:ext cx="2275327" cy="1397988"/>
        </a:xfrm>
        <a:prstGeom prst="trapezoid">
          <a:avLst>
            <a:gd name="adj" fmla="val 27126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bg1"/>
              </a:solidFill>
            </a:rPr>
            <a:t>Immense</a:t>
          </a:r>
          <a:endParaRPr lang="fr-FR" sz="2000" kern="1200" dirty="0">
            <a:solidFill>
              <a:schemeClr val="bg1"/>
            </a:solidFill>
          </a:endParaRPr>
        </a:p>
      </dsp:txBody>
      <dsp:txXfrm>
        <a:off x="398182" y="2774307"/>
        <a:ext cx="1478962" cy="1397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17C1B-0235-4CF0-B07A-04D8092F8B1E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3A676-54F9-48E0-9281-9102F648865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6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dure-mère</a:t>
            </a:r>
            <a:r>
              <a:rPr lang="fr-FR" b="1" baseline="0" dirty="0" smtClean="0"/>
              <a:t> : </a:t>
            </a:r>
            <a:r>
              <a:rPr lang="fr-FR" b="1" dirty="0" smtClean="0"/>
              <a:t>membrane qui entoure le cerveau juste sous la boîte crânienne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A676-54F9-48E0-9281-9102F64886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73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dure-mère</a:t>
            </a:r>
            <a:r>
              <a:rPr lang="fr-FR" b="1" baseline="0" dirty="0" smtClean="0"/>
              <a:t> : </a:t>
            </a:r>
            <a:r>
              <a:rPr lang="fr-FR" b="1" dirty="0" smtClean="0"/>
              <a:t>membrane qui entoure le cerveau juste sous la boîte crânienne, en marron ici.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A676-54F9-48E0-9281-9102F64886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6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A676-54F9-48E0-9281-9102F64886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78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Amélioration en cours : corrections automatiques</a:t>
            </a:r>
            <a:r>
              <a:rPr lang="fr-FR" baseline="0" dirty="0" smtClean="0"/>
              <a:t> d’erreur grâce à la détection d’un signal d’erreur, diminution de la calibration avec « pré-calibration » générique, …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A676-54F9-48E0-9281-9102F64886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64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A676-54F9-48E0-9281-9102F64886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82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Evaluations très </a:t>
            </a:r>
            <a:r>
              <a:rPr lang="fr-FR" dirty="0" err="1" smtClean="0"/>
              <a:t>varibales</a:t>
            </a:r>
            <a:r>
              <a:rPr lang="fr-FR" dirty="0" smtClean="0"/>
              <a:t> d’une personne à l’autre ! </a:t>
            </a:r>
          </a:p>
          <a:p>
            <a:r>
              <a:rPr lang="fr-FR" dirty="0" smtClean="0"/>
              <a:t>Comment comparer les BCI entre elles ? </a:t>
            </a:r>
          </a:p>
          <a:p>
            <a:r>
              <a:rPr lang="fr-FR" dirty="0" smtClean="0"/>
              <a:t>Comment savoir laquelle sera la</a:t>
            </a:r>
            <a:r>
              <a:rPr lang="fr-FR" baseline="0" dirty="0" smtClean="0"/>
              <a:t> mieux adaptée pour tel personne ?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F44AA-174F-F74D-9500-103F7B057D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07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BCI </a:t>
            </a:r>
            <a:r>
              <a:rPr lang="fr-FR" dirty="0" err="1" smtClean="0"/>
              <a:t>sensors</a:t>
            </a:r>
            <a:r>
              <a:rPr lang="fr-FR" dirty="0" smtClean="0"/>
              <a:t> are </a:t>
            </a:r>
            <a:r>
              <a:rPr lang="fr-FR" dirty="0" err="1" smtClean="0"/>
              <a:t>coming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the </a:t>
            </a:r>
            <a:r>
              <a:rPr lang="fr-FR" dirty="0" err="1" smtClean="0"/>
              <a:t>mainstream</a:t>
            </a:r>
            <a:r>
              <a:rPr lang="fr-FR" baseline="0" dirty="0" smtClean="0"/>
              <a:t> gaming world (</a:t>
            </a:r>
            <a:r>
              <a:rPr lang="fr-FR" baseline="0" dirty="0" err="1" smtClean="0"/>
              <a:t>Emotiv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Neurosky</a:t>
            </a:r>
            <a:r>
              <a:rPr lang="fr-FR" baseline="0" dirty="0" smtClean="0"/>
              <a:t> …)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err="1" smtClean="0"/>
              <a:t>Gamers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early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adaptors</a:t>
            </a:r>
            <a:r>
              <a:rPr lang="fr-FR" baseline="0" dirty="0" smtClean="0"/>
              <a:t> .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are happy to </a:t>
            </a:r>
            <a:r>
              <a:rPr lang="fr-FR" baseline="0" dirty="0" err="1" smtClean="0"/>
              <a:t>play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new </a:t>
            </a:r>
            <a:r>
              <a:rPr lang="fr-FR" baseline="0" dirty="0" err="1" smtClean="0"/>
              <a:t>technology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to the </a:t>
            </a:r>
            <a:r>
              <a:rPr lang="fr-FR" baseline="0" dirty="0" err="1" smtClean="0"/>
              <a:t>fact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game</a:t>
            </a:r>
            <a:r>
              <a:rPr lang="fr-FR" baseline="0" dirty="0" smtClean="0"/>
              <a:t> have to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mastered</a:t>
            </a:r>
            <a:r>
              <a:rPr lang="fr-FR" baseline="0" dirty="0" smtClean="0"/>
              <a:t> by training.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Sensitivity</a:t>
            </a:r>
            <a:r>
              <a:rPr lang="fr-FR" dirty="0" smtClean="0"/>
              <a:t>/</a:t>
            </a:r>
            <a:r>
              <a:rPr lang="fr-FR" dirty="0" err="1" smtClean="0"/>
              <a:t>accessibility</a:t>
            </a:r>
            <a:r>
              <a:rPr lang="fr-FR" dirty="0" smtClean="0"/>
              <a:t> : &gt; </a:t>
            </a:r>
            <a:r>
              <a:rPr lang="fr-FR" baseline="0" dirty="0" smtClean="0"/>
              <a:t> proportion of </a:t>
            </a:r>
            <a:r>
              <a:rPr lang="fr-FR" baseline="0" dirty="0" err="1" smtClean="0"/>
              <a:t>responding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subjects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among</a:t>
            </a:r>
            <a:r>
              <a:rPr lang="fr-FR" baseline="0" dirty="0" smtClean="0"/>
              <a:t> all the </a:t>
            </a:r>
            <a:r>
              <a:rPr lang="fr-FR" baseline="0" dirty="0" err="1" smtClean="0"/>
              <a:t>conscious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subjects</a:t>
            </a:r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smtClean="0"/>
              <a:t>Nécessité d’échanges : financements en vue de projets concernant toute la population, mais avec expertises des personnes LIS et de leur entourage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F44AA-174F-F74D-9500-103F7B057D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27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Développement de nouveaux capteurs &gt; espoir de retombées financières via l’industrie du jeu vidéo, l’armée, </a:t>
            </a:r>
            <a:r>
              <a:rPr lang="fr-FR" dirty="0" err="1" smtClean="0"/>
              <a:t>aerospatiale</a:t>
            </a:r>
            <a:r>
              <a:rPr lang="fr-FR" dirty="0" smtClean="0"/>
              <a:t>, puis tout le monde ? …</a:t>
            </a:r>
          </a:p>
          <a:p>
            <a:r>
              <a:rPr lang="fr-FR" dirty="0" smtClean="0"/>
              <a:t>Monitoring EEG en vie réelle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A676-54F9-48E0-9281-9102F648865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4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4/3/2016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4/3/2016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4/3/2016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4/3/2016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4/3/2016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4/3/2016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4/3/2016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4/3/2016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4/3/2016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perrine.seguin@outlook.fr" TargetMode="External"/><Relationship Id="rId2" Type="http://schemas.openxmlformats.org/officeDocument/2006/relationships/hyperlink" Target="http://tinyurl.com/BCIMeeting2016RF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forms/uz6Klp8Xlp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7135" y="2424791"/>
            <a:ext cx="8688532" cy="1373070"/>
          </a:xfrm>
        </p:spPr>
        <p:txBody>
          <a:bodyPr/>
          <a:lstStyle/>
          <a:p>
            <a:r>
              <a:rPr lang="fr-FR" sz="3200" dirty="0" smtClean="0"/>
              <a:t>Interfaces cerveau-ordinateur : </a:t>
            </a:r>
            <a:br>
              <a:rPr lang="fr-FR" sz="3200" dirty="0" smtClean="0"/>
            </a:br>
            <a:r>
              <a:rPr lang="fr-FR" sz="3200" dirty="0" smtClean="0"/>
              <a:t>Etat </a:t>
            </a:r>
            <a:r>
              <a:rPr lang="fr-FR" sz="3200" dirty="0"/>
              <a:t>des lieux et perspectives de la </a:t>
            </a:r>
            <a:r>
              <a:rPr lang="fr-FR" sz="3200" dirty="0" smtClean="0"/>
              <a:t>recherche</a:t>
            </a:r>
            <a:endParaRPr lang="en-US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8854" y="4455469"/>
            <a:ext cx="8836813" cy="182141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Perrine Séguin</a:t>
            </a:r>
          </a:p>
          <a:p>
            <a:r>
              <a:rPr lang="fr-FR" dirty="0" smtClean="0"/>
              <a:t>Interne en Médecine Physique et de Réadaptation, CHU de Saint-Etienne</a:t>
            </a:r>
          </a:p>
          <a:p>
            <a:r>
              <a:rPr lang="fr-FR" dirty="0" smtClean="0"/>
              <a:t>Master 2 en Bio-ingénierie et Innovation en Neurosciences, Paris</a:t>
            </a:r>
          </a:p>
          <a:p>
            <a:r>
              <a:rPr lang="fr-FR" dirty="0" smtClean="0"/>
              <a:t>Projets de recherche en collaboration avec le Centre de Recherche en Neuroscience de Lyon</a:t>
            </a:r>
            <a:endParaRPr lang="en-US" dirty="0"/>
          </a:p>
        </p:txBody>
      </p:sp>
      <p:pic>
        <p:nvPicPr>
          <p:cNvPr id="1026" name="Picture 2" descr="JA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489" y="4501721"/>
            <a:ext cx="16764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10492395" y="6412309"/>
            <a:ext cx="1426589" cy="346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smtClean="0"/>
              <a:t>25 mars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4736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24110"/>
            <a:ext cx="10441459" cy="1280890"/>
          </a:xfrm>
        </p:spPr>
        <p:txBody>
          <a:bodyPr/>
          <a:lstStyle/>
          <a:p>
            <a:r>
              <a:rPr lang="fr-FR" dirty="0" smtClean="0"/>
              <a:t>Rééducation motrice après un accident vasculaire cérébral (AVC)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18332" y="6156960"/>
            <a:ext cx="2538989" cy="424593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Ramos et al., 2014</a:t>
            </a:r>
            <a:endParaRPr lang="en-US" dirty="0"/>
          </a:p>
        </p:txBody>
      </p:sp>
      <p:pic>
        <p:nvPicPr>
          <p:cNvPr id="4" name="Picture 2" descr="StrokeSetUpRob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1572" y="2151368"/>
            <a:ext cx="7278240" cy="375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54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Neurofeedback : </a:t>
            </a:r>
          </a:p>
          <a:p>
            <a:pPr lvl="1"/>
            <a:r>
              <a:rPr lang="fr-FR" dirty="0"/>
              <a:t>Rééducation des troubles attentionnels</a:t>
            </a:r>
          </a:p>
          <a:p>
            <a:pPr lvl="1"/>
            <a:r>
              <a:rPr lang="fr-FR" dirty="0"/>
              <a:t>Rééducation motrice</a:t>
            </a:r>
          </a:p>
          <a:p>
            <a:r>
              <a:rPr lang="fr-FR" b="1" dirty="0" smtClean="0"/>
              <a:t>Loisirs </a:t>
            </a:r>
            <a:r>
              <a:rPr lang="fr-FR" b="1" dirty="0"/>
              <a:t>:</a:t>
            </a:r>
            <a:r>
              <a:rPr lang="fr-FR" dirty="0"/>
              <a:t> jeux, multimédia, loisirs créatifs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680" y="624110"/>
            <a:ext cx="11270933" cy="1280890"/>
          </a:xfrm>
        </p:spPr>
        <p:txBody>
          <a:bodyPr/>
          <a:lstStyle/>
          <a:p>
            <a:pPr algn="ctr"/>
            <a:r>
              <a:rPr lang="fr-FR" dirty="0" smtClean="0"/>
              <a:t>Interfaces cerveaux-machines : </a:t>
            </a:r>
            <a:br>
              <a:rPr lang="fr-FR" dirty="0" smtClean="0"/>
            </a:br>
            <a:r>
              <a:rPr lang="fr-FR" dirty="0" smtClean="0"/>
              <a:t>classification selon la fonction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Loisirs :</a:t>
            </a:r>
            <a:r>
              <a:rPr lang="fr-FR" dirty="0" smtClean="0"/>
              <a:t> jeux, multimédia, loisirs créatifs</a:t>
            </a:r>
          </a:p>
        </p:txBody>
      </p:sp>
      <p:pic>
        <p:nvPicPr>
          <p:cNvPr id="7" name="Espace réservé du conten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74" y="2799403"/>
            <a:ext cx="6061984" cy="311181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372234" y="5998730"/>
            <a:ext cx="9295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Puissance 4 : cerveau contre cerveau, Centre de Recherche en Neuroscience de Lyon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3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680" y="624110"/>
            <a:ext cx="11270933" cy="1280890"/>
          </a:xfrm>
        </p:spPr>
        <p:txBody>
          <a:bodyPr/>
          <a:lstStyle/>
          <a:p>
            <a:pPr algn="ctr"/>
            <a:r>
              <a:rPr lang="fr-FR" dirty="0" smtClean="0"/>
              <a:t>Interfaces cerveaux-machines : </a:t>
            </a:r>
            <a:br>
              <a:rPr lang="fr-FR" dirty="0" smtClean="0"/>
            </a:br>
            <a:r>
              <a:rPr lang="fr-FR" dirty="0" smtClean="0"/>
              <a:t>classification selon la fonction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33186" y="2163878"/>
            <a:ext cx="9613861" cy="3599316"/>
          </a:xfrm>
        </p:spPr>
        <p:txBody>
          <a:bodyPr/>
          <a:lstStyle/>
          <a:p>
            <a:r>
              <a:rPr lang="fr-FR" b="1" dirty="0" smtClean="0"/>
              <a:t>Loisirs :</a:t>
            </a:r>
            <a:r>
              <a:rPr lang="fr-FR" dirty="0" smtClean="0"/>
              <a:t> jeux, multimédia, loisirs créatifs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579120" y="2672080"/>
            <a:ext cx="11269345" cy="4007842"/>
            <a:chOff x="528320" y="2509520"/>
            <a:chExt cx="11269345" cy="4007842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20" y="2509520"/>
              <a:ext cx="5267894" cy="3509734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1750027" y="6148030"/>
              <a:ext cx="2824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Mme</a:t>
              </a:r>
              <a:r>
                <a:rPr lang="en-US" dirty="0" smtClean="0"/>
                <a:t> </a:t>
              </a:r>
              <a:r>
                <a:rPr lang="en-US" dirty="0" err="1" smtClean="0"/>
                <a:t>Pfutzner</a:t>
              </a:r>
              <a:r>
                <a:rPr lang="en-US" dirty="0" smtClean="0"/>
                <a:t>, </a:t>
              </a:r>
              <a:r>
                <a:rPr lang="fr-FR" dirty="0" smtClean="0"/>
                <a:t>G-Tec</a:t>
              </a:r>
              <a:endParaRPr lang="en-US" dirty="0"/>
            </a:p>
          </p:txBody>
        </p:sp>
        <p:pic>
          <p:nvPicPr>
            <p:cNvPr id="10" name="Picture 4" descr="intendiX_PAINTER_matrix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7415" y="2740342"/>
              <a:ext cx="5810250" cy="2724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9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Interfaces cerveaux-machines : </a:t>
            </a:r>
            <a:br>
              <a:rPr lang="fr-FR" dirty="0"/>
            </a:br>
            <a:r>
              <a:rPr lang="fr-FR" dirty="0"/>
              <a:t>classification selon la fonction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b="1" dirty="0"/>
              <a:t>Neurofeedback : </a:t>
            </a:r>
          </a:p>
          <a:p>
            <a:pPr lvl="1"/>
            <a:r>
              <a:rPr lang="fr-FR" dirty="0"/>
              <a:t>Rééducation des troubles attentionnels</a:t>
            </a:r>
          </a:p>
          <a:p>
            <a:pPr lvl="1"/>
            <a:r>
              <a:rPr lang="fr-FR" dirty="0"/>
              <a:t>Rééducation motrice</a:t>
            </a:r>
          </a:p>
          <a:p>
            <a:r>
              <a:rPr lang="fr-FR" b="1" dirty="0" smtClean="0"/>
              <a:t>Loisirs </a:t>
            </a:r>
            <a:r>
              <a:rPr lang="fr-FR" b="1" dirty="0"/>
              <a:t>:</a:t>
            </a:r>
            <a:r>
              <a:rPr lang="fr-FR" dirty="0"/>
              <a:t> jeux, multimédia, loisirs créatifs</a:t>
            </a:r>
          </a:p>
          <a:p>
            <a:r>
              <a:rPr lang="fr-FR" b="1" dirty="0"/>
              <a:t>Diagnostique : </a:t>
            </a:r>
            <a:r>
              <a:rPr lang="fr-FR" dirty="0"/>
              <a:t>détection de la conscience, bilan neuropsychologique, …</a:t>
            </a:r>
          </a:p>
          <a:p>
            <a:r>
              <a:rPr lang="fr-FR" b="1" dirty="0"/>
              <a:t>Supplémentation motrice : </a:t>
            </a:r>
            <a:r>
              <a:rPr lang="fr-FR" dirty="0"/>
              <a:t>exosquelettes, stimulation électrique fonctionnelle, commande d’un fauteuil roulant, …</a:t>
            </a:r>
            <a:endParaRPr lang="fr-FR" b="1" dirty="0"/>
          </a:p>
          <a:p>
            <a:r>
              <a:rPr lang="fr-FR" b="1" dirty="0"/>
              <a:t>Recherche en neuroscience</a:t>
            </a:r>
          </a:p>
          <a:p>
            <a:r>
              <a:rPr lang="fr-FR" b="1" dirty="0"/>
              <a:t>Communication : </a:t>
            </a:r>
            <a:r>
              <a:rPr lang="fr-FR" dirty="0"/>
              <a:t>verbale, non verbale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Interfaces cerveaux-machines dédiées à la communication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fr-FR" dirty="0" smtClean="0"/>
              <a:t>Non-invasives</a:t>
            </a:r>
          </a:p>
          <a:p>
            <a:pPr marL="457200" indent="-457200">
              <a:buAutoNum type="alphaUcPeriod"/>
            </a:pPr>
            <a:r>
              <a:rPr lang="fr-FR" dirty="0" smtClean="0"/>
              <a:t>Invasives</a:t>
            </a:r>
          </a:p>
        </p:txBody>
      </p:sp>
    </p:spTree>
    <p:extLst>
      <p:ext uri="{BB962C8B-B14F-4D97-AF65-F5344CB8AC3E}">
        <p14:creationId xmlns:p14="http://schemas.microsoft.com/office/powerpoint/2010/main" val="41355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38530"/>
            <a:ext cx="10479024" cy="12808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II. Interfaces cerveau-machine dédiées à la communication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A. Non-invasives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5087" y="2147447"/>
            <a:ext cx="9207073" cy="3777622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« Synchrones » = exogènes : on se concentre sur un signal extérieur</a:t>
            </a:r>
          </a:p>
          <a:p>
            <a:pPr lvl="1"/>
            <a:r>
              <a:rPr lang="fr-FR" sz="2400" dirty="0" smtClean="0"/>
              <a:t>Ex : on doit se concentrer sur l’image qu’on veut sélectionner, et essayer d’ignorer les autres signaux</a:t>
            </a:r>
          </a:p>
          <a:p>
            <a:pPr lvl="2"/>
            <a:r>
              <a:rPr lang="fr-FR" sz="2000" dirty="0" smtClean="0"/>
              <a:t>P300</a:t>
            </a:r>
          </a:p>
          <a:p>
            <a:pPr lvl="2"/>
            <a:r>
              <a:rPr lang="fr-FR" sz="2000" dirty="0" err="1" smtClean="0"/>
              <a:t>Steady-state</a:t>
            </a:r>
            <a:r>
              <a:rPr lang="fr-FR" sz="2000" dirty="0" smtClean="0"/>
              <a:t> </a:t>
            </a:r>
            <a:r>
              <a:rPr lang="fr-FR" sz="2000" dirty="0" err="1" smtClean="0"/>
              <a:t>visual</a:t>
            </a:r>
            <a:r>
              <a:rPr lang="fr-FR" sz="2000" dirty="0" smtClean="0"/>
              <a:t> or </a:t>
            </a:r>
            <a:r>
              <a:rPr lang="fr-FR" sz="2000" dirty="0" err="1" smtClean="0"/>
              <a:t>auditory</a:t>
            </a:r>
            <a:r>
              <a:rPr lang="fr-FR" sz="2000" dirty="0" smtClean="0"/>
              <a:t> </a:t>
            </a:r>
            <a:r>
              <a:rPr lang="fr-FR" sz="2000" dirty="0" err="1" smtClean="0"/>
              <a:t>evoked</a:t>
            </a:r>
            <a:r>
              <a:rPr lang="fr-FR" sz="2000" dirty="0" smtClean="0"/>
              <a:t> </a:t>
            </a:r>
            <a:r>
              <a:rPr lang="fr-FR" sz="2000" dirty="0" err="1" smtClean="0"/>
              <a:t>potentials</a:t>
            </a:r>
            <a:endParaRPr lang="fr-FR" sz="2000" dirty="0" smtClean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5087" y="4587314"/>
            <a:ext cx="11035100" cy="19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/>
              <a:t>Endogènes </a:t>
            </a:r>
            <a:r>
              <a:rPr lang="fr-FR" sz="2800" dirty="0" smtClean="0"/>
              <a:t>: on génère un signal intérieur</a:t>
            </a:r>
          </a:p>
          <a:p>
            <a:pPr lvl="1"/>
            <a:r>
              <a:rPr lang="fr-FR" sz="2400" dirty="0" smtClean="0"/>
              <a:t>Ex. : </a:t>
            </a:r>
          </a:p>
          <a:p>
            <a:pPr lvl="2"/>
            <a:r>
              <a:rPr lang="fr-FR" sz="2200" dirty="0" smtClean="0"/>
              <a:t>On imagine qu’on bouge sa main, son bras, ses orteils, …</a:t>
            </a:r>
          </a:p>
          <a:p>
            <a:pPr lvl="2"/>
            <a:r>
              <a:rPr lang="fr-FR" sz="2200" dirty="0" smtClean="0"/>
              <a:t>On cherche à « faire le vide » dans son esprit, …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4212" y="2141797"/>
            <a:ext cx="2244648" cy="1125828"/>
          </a:xfrm>
          <a:prstGeom prst="rect">
            <a:avLst/>
          </a:prstGeom>
        </p:spPr>
      </p:pic>
      <p:pic>
        <p:nvPicPr>
          <p:cNvPr id="8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175" y="3672220"/>
            <a:ext cx="2597685" cy="183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9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5001" y="375920"/>
            <a:ext cx="10131425" cy="1456267"/>
          </a:xfrm>
        </p:spPr>
        <p:txBody>
          <a:bodyPr/>
          <a:lstStyle/>
          <a:p>
            <a:r>
              <a:rPr lang="fr-FR" dirty="0" smtClean="0"/>
              <a:t>Exemple Non-invasive : P300-speller</a:t>
            </a:r>
            <a:endParaRPr lang="fr-FR" dirty="0"/>
          </a:p>
        </p:txBody>
      </p:sp>
      <p:pic>
        <p:nvPicPr>
          <p:cNvPr id="5" name="P300_Speller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2483" y="1491597"/>
            <a:ext cx="9257665" cy="5203883"/>
          </a:xfrm>
        </p:spPr>
      </p:pic>
      <p:sp>
        <p:nvSpPr>
          <p:cNvPr id="3" name="ZoneTexte 2"/>
          <p:cNvSpPr txBox="1"/>
          <p:nvPr/>
        </p:nvSpPr>
        <p:spPr>
          <a:xfrm>
            <a:off x="9984259" y="5495151"/>
            <a:ext cx="1853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Centre de recherche en Neurosciences de Lyon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3" y="753228"/>
            <a:ext cx="10129589" cy="108093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II. Interfaces </a:t>
            </a:r>
            <a:r>
              <a:rPr lang="fr-FR" dirty="0"/>
              <a:t>cerveaux-machines dédiées à la communication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B. Invasives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08822" y="2336872"/>
            <a:ext cx="6326659" cy="4360489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fr-FR" dirty="0" smtClean="0"/>
              <a:t>7 personnes avec une épilepsie réfractaire ont un implant d’</a:t>
            </a:r>
            <a:r>
              <a:rPr lang="fr-FR" dirty="0" err="1" smtClean="0"/>
              <a:t>électrocorticographie</a:t>
            </a:r>
            <a:r>
              <a:rPr lang="fr-FR" dirty="0" smtClean="0"/>
              <a:t> (posé sur le cortex)</a:t>
            </a:r>
            <a:endParaRPr lang="en-US" dirty="0"/>
          </a:p>
          <a:p>
            <a:r>
              <a:rPr lang="fr-FR" dirty="0" smtClean="0"/>
              <a:t>Lecture d’un texte à voix haute puis du même texte à voix basse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“Decoding </a:t>
            </a:r>
            <a:r>
              <a:rPr lang="en-US" dirty="0" err="1"/>
              <a:t>spectrotemporal</a:t>
            </a:r>
            <a:r>
              <a:rPr lang="en-US" dirty="0"/>
              <a:t> features of overt and covert speech from the human cortex</a:t>
            </a:r>
            <a:r>
              <a:rPr lang="en-US" dirty="0" smtClean="0"/>
              <a:t>.”</a:t>
            </a:r>
            <a:r>
              <a:rPr lang="fr-FR" dirty="0" smtClean="0"/>
              <a:t> Martin et al, 2014 ; USA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60" y="2102322"/>
            <a:ext cx="4502366" cy="459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2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81" y="753228"/>
            <a:ext cx="10145901" cy="1080938"/>
          </a:xfrm>
        </p:spPr>
        <p:txBody>
          <a:bodyPr>
            <a:normAutofit fontScale="90000"/>
          </a:bodyPr>
          <a:lstStyle/>
          <a:p>
            <a:r>
              <a:rPr lang="fr-FR" dirty="0"/>
              <a:t>Interfaces cerveaux-machines dédiées à la communication : que peut-on faire avec une interface invasive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841" y="2214953"/>
            <a:ext cx="7838839" cy="3599316"/>
          </a:xfrm>
        </p:spPr>
        <p:txBody>
          <a:bodyPr>
            <a:normAutofit/>
          </a:bodyPr>
          <a:lstStyle/>
          <a:p>
            <a:r>
              <a:rPr lang="fr-FR" dirty="0" smtClean="0"/>
              <a:t>Résultats : </a:t>
            </a:r>
          </a:p>
          <a:p>
            <a:pPr lvl="1"/>
            <a:r>
              <a:rPr lang="fr-FR" dirty="0" smtClean="0"/>
              <a:t>Quand le sujet dit les mots à haute voix, la machine est a peu près capable de reconstruire le signal</a:t>
            </a:r>
          </a:p>
          <a:p>
            <a:pPr lvl="1"/>
            <a:r>
              <a:rPr lang="fr-FR" dirty="0" smtClean="0"/>
              <a:t>Quand le sujet lit « dans sa tête », la machine fait beaucoup d’erreurs, presque autant que si on génère un signal au hasard</a:t>
            </a:r>
          </a:p>
          <a:p>
            <a:r>
              <a:rPr lang="fr-FR" dirty="0" smtClean="0"/>
              <a:t>Autre étude de la même équipe : </a:t>
            </a:r>
          </a:p>
          <a:p>
            <a:pPr lvl="1"/>
            <a:r>
              <a:rPr lang="fr-FR" dirty="0" err="1" smtClean="0"/>
              <a:t>Herff</a:t>
            </a:r>
            <a:r>
              <a:rPr lang="fr-FR" dirty="0" smtClean="0"/>
              <a:t> et al, 2015 : 7 personnes avec épilepsie. Lecture à voix haute. Pour 30 mots de vocabulaire, on a environ 33% de taux d’erreurs de mots (le hasard a 57% de taux d’erreurs). Pas encore en temps –réel, mais semble possible.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681" y="3291840"/>
            <a:ext cx="3926204" cy="345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1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I. Présentation générale des interfaces cerveau-machine</a:t>
            </a:r>
          </a:p>
          <a:p>
            <a:r>
              <a:rPr lang="fr-FR" dirty="0" smtClean="0"/>
              <a:t>II. Interfaces cerveau-machine dédiée à la communication</a:t>
            </a:r>
          </a:p>
          <a:p>
            <a:r>
              <a:rPr lang="fr-FR" dirty="0" smtClean="0"/>
              <a:t>III. Comment évaluer « l’utilisabilité » d’une interface cerveau-machine ?</a:t>
            </a:r>
          </a:p>
          <a:p>
            <a:r>
              <a:rPr lang="fr-FR" dirty="0" smtClean="0"/>
              <a:t>IV. Perspectives futures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Comment évaluer « l’utilisabilité » d’une interface cerveau-machine ?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66045" y="726139"/>
            <a:ext cx="10670088" cy="1341722"/>
          </a:xfrm>
        </p:spPr>
        <p:txBody>
          <a:bodyPr>
            <a:normAutofit/>
          </a:bodyPr>
          <a:lstStyle/>
          <a:p>
            <a:pPr algn="ctr"/>
            <a:r>
              <a:rPr lang="en-US" altLang="fr-FR" sz="2800" dirty="0" smtClean="0"/>
              <a:t>“Design </a:t>
            </a:r>
            <a:r>
              <a:rPr lang="en-US" altLang="fr-FR" sz="2800" dirty="0" err="1" smtClean="0"/>
              <a:t>centré</a:t>
            </a:r>
            <a:r>
              <a:rPr lang="en-US" altLang="fr-FR" sz="2800" dirty="0" smtClean="0"/>
              <a:t> sur </a:t>
            </a:r>
            <a:r>
              <a:rPr lang="en-US" altLang="fr-FR" sz="2800" dirty="0" err="1" smtClean="0"/>
              <a:t>l’utilisateur</a:t>
            </a:r>
            <a:r>
              <a:rPr lang="en-US" altLang="fr-FR" sz="2800" dirty="0" smtClean="0"/>
              <a:t>” </a:t>
            </a:r>
            <a:r>
              <a:rPr lang="en-US" altLang="fr-FR" sz="2800" dirty="0"/>
              <a:t>: </a:t>
            </a:r>
            <a:r>
              <a:rPr lang="en-US" altLang="fr-FR" sz="2800" dirty="0" smtClean="0"/>
              <a:t/>
            </a:r>
            <a:br>
              <a:rPr lang="en-US" altLang="fr-FR" sz="2800" dirty="0" smtClean="0"/>
            </a:br>
            <a:r>
              <a:rPr lang="en-US" altLang="fr-FR" sz="2800" dirty="0" err="1" smtClean="0"/>
              <a:t>Critères</a:t>
            </a:r>
            <a:r>
              <a:rPr lang="en-US" altLang="fr-FR" sz="2800" dirty="0" smtClean="0"/>
              <a:t> </a:t>
            </a:r>
            <a:r>
              <a:rPr lang="en-US" altLang="fr-FR" sz="2800" dirty="0" err="1" smtClean="0"/>
              <a:t>d’évaluation</a:t>
            </a:r>
            <a:r>
              <a:rPr lang="en-US" altLang="fr-FR" sz="2800" dirty="0" smtClean="0"/>
              <a:t> pour </a:t>
            </a:r>
            <a:r>
              <a:rPr lang="en-US" altLang="fr-FR" sz="2800" dirty="0" err="1" smtClean="0"/>
              <a:t>chaque</a:t>
            </a:r>
            <a:r>
              <a:rPr lang="en-US" altLang="fr-FR" sz="2800" dirty="0" smtClean="0"/>
              <a:t> aspects de </a:t>
            </a:r>
            <a:r>
              <a:rPr lang="en-US" altLang="fr-FR" sz="2800" dirty="0" err="1" smtClean="0"/>
              <a:t>l’utilisabilité</a:t>
            </a:r>
            <a:r>
              <a:rPr lang="en-US" altLang="fr-FR" sz="2800" dirty="0" smtClean="0"/>
              <a:t> </a:t>
            </a:r>
            <a:endParaRPr lang="en-US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8096911" y="6139801"/>
            <a:ext cx="442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Adapted</a:t>
            </a:r>
            <a:r>
              <a:rPr lang="fr-FR" i="1" dirty="0"/>
              <a:t> </a:t>
            </a:r>
            <a:r>
              <a:rPr lang="fr-FR" i="1" dirty="0" err="1"/>
              <a:t>from</a:t>
            </a:r>
            <a:r>
              <a:rPr lang="fr-FR" i="1" dirty="0"/>
              <a:t> </a:t>
            </a:r>
            <a:r>
              <a:rPr lang="fr-FR" i="1" dirty="0" err="1"/>
              <a:t>Kübler</a:t>
            </a:r>
            <a:r>
              <a:rPr lang="fr-FR" i="1" dirty="0"/>
              <a:t> et al, 2014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63" r="47704" b="16651"/>
          <a:stretch/>
        </p:blipFill>
        <p:spPr bwMode="auto">
          <a:xfrm>
            <a:off x="458731" y="5944739"/>
            <a:ext cx="6104931" cy="5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898723"/>
              </p:ext>
            </p:extLst>
          </p:nvPr>
        </p:nvGraphicFramePr>
        <p:xfrm>
          <a:off x="458731" y="2492733"/>
          <a:ext cx="9850189" cy="3017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17860"/>
                <a:gridCol w="3594825"/>
                <a:gridCol w="2837504"/>
              </a:tblGrid>
              <a:tr h="351444">
                <a:tc>
                  <a:txBody>
                    <a:bodyPr/>
                    <a:lstStyle/>
                    <a:p>
                      <a:r>
                        <a:rPr lang="fr-FR" b="1" dirty="0" smtClean="0"/>
                        <a:t>Fiabilité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Précision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% de réponses correctes</a:t>
                      </a:r>
                      <a:endParaRPr lang="en-US" dirty="0"/>
                    </a:p>
                  </a:txBody>
                  <a:tcPr/>
                </a:tc>
              </a:tr>
              <a:tr h="351444">
                <a:tc>
                  <a:txBody>
                    <a:bodyPr/>
                    <a:lstStyle/>
                    <a:p>
                      <a:r>
                        <a:rPr lang="fr-FR" b="1" dirty="0" smtClean="0"/>
                        <a:t>Performances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Nombres d’information envoyées pour une</a:t>
                      </a:r>
                      <a:r>
                        <a:rPr lang="fr-FR" baseline="0" dirty="0" smtClean="0"/>
                        <a:t> durée de temps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Bits/min</a:t>
                      </a:r>
                      <a:endParaRPr lang="en-US" dirty="0"/>
                    </a:p>
                  </a:txBody>
                  <a:tcPr/>
                </a:tc>
              </a:tr>
              <a:tr h="351444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Nombres d’informations correctes envoyées pour une</a:t>
                      </a:r>
                      <a:r>
                        <a:rPr lang="fr-FR" baseline="0" dirty="0" smtClean="0"/>
                        <a:t> durée de temps délimitée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Adjusted</a:t>
                      </a:r>
                      <a:r>
                        <a:rPr lang="fr-FR" dirty="0" smtClean="0"/>
                        <a:t> Bits/min</a:t>
                      </a:r>
                      <a:endParaRPr lang="en-US" dirty="0"/>
                    </a:p>
                  </a:txBody>
                  <a:tcPr/>
                </a:tc>
              </a:tr>
              <a:tr h="351444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Charge mentale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NASA-TLX (échelle)</a:t>
                      </a:r>
                      <a:endParaRPr lang="en-US" dirty="0"/>
                    </a:p>
                  </a:txBody>
                  <a:tcPr/>
                </a:tc>
              </a:tr>
              <a:tr h="351444">
                <a:tc>
                  <a:txBody>
                    <a:bodyPr/>
                    <a:lstStyle/>
                    <a:p>
                      <a:r>
                        <a:rPr lang="fr-FR" b="1" dirty="0" smtClean="0"/>
                        <a:t>Satisfaction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Générale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Quest</a:t>
                      </a:r>
                      <a:r>
                        <a:rPr lang="fr-FR" dirty="0" smtClean="0"/>
                        <a:t> 2.0 (échelle)</a:t>
                      </a:r>
                    </a:p>
                  </a:txBody>
                  <a:tcPr/>
                </a:tc>
              </a:tr>
              <a:tr h="351444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Utilisation en vie réelle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Single item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43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191" y="661788"/>
            <a:ext cx="10222991" cy="1295028"/>
          </a:xfrm>
        </p:spPr>
        <p:txBody>
          <a:bodyPr>
            <a:noAutofit/>
          </a:bodyPr>
          <a:lstStyle/>
          <a:p>
            <a:r>
              <a:rPr lang="fr-FR" sz="2400" dirty="0" smtClean="0"/>
              <a:t>Bénéfices au niveau de « l’utilisabilité » : </a:t>
            </a:r>
            <a:br>
              <a:rPr lang="fr-FR" sz="2400" dirty="0" smtClean="0"/>
            </a:br>
            <a:r>
              <a:rPr lang="fr-FR" sz="2400" dirty="0" smtClean="0"/>
              <a:t>Les interfaces cerveaux-machine dédiée à la communication apportent-elles quelque chose en plus que les autres outils de communication améliorée et alternative ?</a:t>
            </a:r>
            <a:endParaRPr lang="en-US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409" y="2318584"/>
            <a:ext cx="10585087" cy="4228519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Aujourd’hui, dans la très grande majorité des cas, non.</a:t>
            </a:r>
          </a:p>
          <a:p>
            <a:r>
              <a:rPr lang="fr-FR" dirty="0" smtClean="0"/>
              <a:t>Bénéfice modéré prouvé seulement pour utilisateurs avec handicap moteur très sévère, et troubles oculomoteurs importants</a:t>
            </a:r>
          </a:p>
          <a:p>
            <a:r>
              <a:rPr lang="fr-FR" dirty="0" smtClean="0"/>
              <a:t>Pour l’instant, la plupart des études, y compris celles très médiatisées, sont des « preuves de concept » : </a:t>
            </a:r>
          </a:p>
          <a:p>
            <a:pPr lvl="1"/>
            <a:r>
              <a:rPr lang="fr-FR" dirty="0" smtClean="0"/>
              <a:t>« Ma BCI marche » en gros, en gras, en titre</a:t>
            </a:r>
          </a:p>
          <a:p>
            <a:pPr lvl="1"/>
            <a:r>
              <a:rPr lang="fr-FR" dirty="0" smtClean="0"/>
              <a:t>En détails : essais chez les sujets qui n’ont pas de handicap, ou pas très sévère, ou pas de comparaison avec les aides techniques existantes, et/ou avec des contraintes ingérables en vie réelle</a:t>
            </a:r>
          </a:p>
          <a:p>
            <a:r>
              <a:rPr lang="fr-FR" dirty="0" smtClean="0"/>
              <a:t>On souhaiterait voir plus souvent : </a:t>
            </a:r>
          </a:p>
          <a:p>
            <a:pPr lvl="1"/>
            <a:r>
              <a:rPr lang="fr-FR" dirty="0" smtClean="0"/>
              <a:t>« Ma BCI marche mieux que toutes les aides techniques qui existent, elle apporte un vrai </a:t>
            </a:r>
            <a:r>
              <a:rPr lang="fr-FR" b="1" u="sng" dirty="0" smtClean="0"/>
              <a:t>bénéfice</a:t>
            </a:r>
            <a:r>
              <a:rPr lang="fr-FR" dirty="0"/>
              <a:t> </a:t>
            </a:r>
            <a:r>
              <a:rPr lang="fr-FR" dirty="0" smtClean="0"/>
              <a:t>par rapport </a:t>
            </a:r>
            <a:r>
              <a:rPr lang="fr-FR" u="sng" dirty="0" smtClean="0"/>
              <a:t>aux autres aides techniques</a:t>
            </a:r>
            <a:r>
              <a:rPr lang="fr-FR" dirty="0" smtClean="0"/>
              <a:t>, avec un minimum de </a:t>
            </a:r>
            <a:r>
              <a:rPr lang="fr-FR" b="1" u="sng" dirty="0" smtClean="0"/>
              <a:t>contraintes</a:t>
            </a:r>
            <a:r>
              <a:rPr lang="fr-FR" dirty="0" smtClean="0"/>
              <a:t>, à quelqu'un qui est dans une situation de handicap très </a:t>
            </a:r>
            <a:r>
              <a:rPr lang="fr-FR" b="1" u="sng" dirty="0" smtClean="0"/>
              <a:t>importante</a:t>
            </a:r>
            <a:r>
              <a:rPr lang="fr-FR" dirty="0" smtClean="0"/>
              <a:t>, dont le niveau d’atteinte est bien détaillé dans l’étude pour que vous sachiez </a:t>
            </a:r>
            <a:r>
              <a:rPr lang="fr-FR" b="1" u="sng" dirty="0" smtClean="0"/>
              <a:t>spécifiquement quel profil de personne peut le plus en bénéficier</a:t>
            </a:r>
            <a:r>
              <a:rPr lang="fr-FR" dirty="0" smtClean="0"/>
              <a:t> »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5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Perspectives futures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9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90996"/>
            <a:ext cx="10795000" cy="886684"/>
          </a:xfrm>
        </p:spPr>
        <p:txBody>
          <a:bodyPr>
            <a:noAutofit/>
          </a:bodyPr>
          <a:lstStyle/>
          <a:p>
            <a:pPr algn="ctr"/>
            <a:r>
              <a:rPr lang="fr-FR" sz="2000" dirty="0" smtClean="0"/>
              <a:t>Développement des interfaces cerveau-machine non-invasives : </a:t>
            </a:r>
            <a:br>
              <a:rPr lang="fr-FR" sz="2000" dirty="0" smtClean="0"/>
            </a:br>
            <a:r>
              <a:rPr lang="fr-FR" sz="2000" dirty="0" smtClean="0"/>
              <a:t>Différentes priorités selon la fonction*= différentes utilisabilités actuelles</a:t>
            </a:r>
            <a:endParaRPr lang="fr-FR" sz="2000" dirty="0"/>
          </a:p>
        </p:txBody>
      </p:sp>
      <p:sp>
        <p:nvSpPr>
          <p:cNvPr id="12" name="Forme libre 11"/>
          <p:cNvSpPr/>
          <p:nvPr/>
        </p:nvSpPr>
        <p:spPr>
          <a:xfrm>
            <a:off x="3019520" y="2147511"/>
            <a:ext cx="2438472" cy="1272983"/>
          </a:xfrm>
          <a:custGeom>
            <a:avLst/>
            <a:gdLst>
              <a:gd name="connsiteX0" fmla="*/ 0 w 2254194"/>
              <a:gd name="connsiteY0" fmla="*/ 212168 h 1272983"/>
              <a:gd name="connsiteX1" fmla="*/ 212168 w 2254194"/>
              <a:gd name="connsiteY1" fmla="*/ 0 h 1272983"/>
              <a:gd name="connsiteX2" fmla="*/ 2042026 w 2254194"/>
              <a:gd name="connsiteY2" fmla="*/ 0 h 1272983"/>
              <a:gd name="connsiteX3" fmla="*/ 2254194 w 2254194"/>
              <a:gd name="connsiteY3" fmla="*/ 212168 h 1272983"/>
              <a:gd name="connsiteX4" fmla="*/ 2254194 w 2254194"/>
              <a:gd name="connsiteY4" fmla="*/ 1060815 h 1272983"/>
              <a:gd name="connsiteX5" fmla="*/ 2042026 w 2254194"/>
              <a:gd name="connsiteY5" fmla="*/ 1272983 h 1272983"/>
              <a:gd name="connsiteX6" fmla="*/ 212168 w 2254194"/>
              <a:gd name="connsiteY6" fmla="*/ 1272983 h 1272983"/>
              <a:gd name="connsiteX7" fmla="*/ 0 w 2254194"/>
              <a:gd name="connsiteY7" fmla="*/ 1060815 h 1272983"/>
              <a:gd name="connsiteX8" fmla="*/ 0 w 2254194"/>
              <a:gd name="connsiteY8" fmla="*/ 212168 h 127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4194" h="1272983">
                <a:moveTo>
                  <a:pt x="0" y="212168"/>
                </a:moveTo>
                <a:cubicBezTo>
                  <a:pt x="0" y="94991"/>
                  <a:pt x="94991" y="0"/>
                  <a:pt x="212168" y="0"/>
                </a:cubicBezTo>
                <a:lnTo>
                  <a:pt x="2042026" y="0"/>
                </a:lnTo>
                <a:cubicBezTo>
                  <a:pt x="2159203" y="0"/>
                  <a:pt x="2254194" y="94991"/>
                  <a:pt x="2254194" y="212168"/>
                </a:cubicBezTo>
                <a:lnTo>
                  <a:pt x="2254194" y="1060815"/>
                </a:lnTo>
                <a:cubicBezTo>
                  <a:pt x="2254194" y="1177992"/>
                  <a:pt x="2159203" y="1272983"/>
                  <a:pt x="2042026" y="1272983"/>
                </a:cubicBezTo>
                <a:lnTo>
                  <a:pt x="212168" y="1272983"/>
                </a:lnTo>
                <a:cubicBezTo>
                  <a:pt x="94991" y="1272983"/>
                  <a:pt x="0" y="1177992"/>
                  <a:pt x="0" y="1060815"/>
                </a:cubicBezTo>
                <a:lnTo>
                  <a:pt x="0" y="212168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382" tIns="77382" rIns="77382" bIns="77382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400" dirty="0" smtClean="0"/>
              <a:t>Installation facile</a:t>
            </a:r>
            <a:endParaRPr lang="fr-FR" sz="2400" dirty="0"/>
          </a:p>
        </p:txBody>
      </p:sp>
      <p:sp>
        <p:nvSpPr>
          <p:cNvPr id="13" name="Forme libre 12"/>
          <p:cNvSpPr/>
          <p:nvPr/>
        </p:nvSpPr>
        <p:spPr>
          <a:xfrm>
            <a:off x="1266916" y="2147511"/>
            <a:ext cx="1752605" cy="1272983"/>
          </a:xfrm>
          <a:custGeom>
            <a:avLst/>
            <a:gdLst>
              <a:gd name="connsiteX0" fmla="*/ 0 w 1502796"/>
              <a:gd name="connsiteY0" fmla="*/ 212168 h 1272983"/>
              <a:gd name="connsiteX1" fmla="*/ 212168 w 1502796"/>
              <a:gd name="connsiteY1" fmla="*/ 0 h 1272983"/>
              <a:gd name="connsiteX2" fmla="*/ 1290628 w 1502796"/>
              <a:gd name="connsiteY2" fmla="*/ 0 h 1272983"/>
              <a:gd name="connsiteX3" fmla="*/ 1502796 w 1502796"/>
              <a:gd name="connsiteY3" fmla="*/ 212168 h 1272983"/>
              <a:gd name="connsiteX4" fmla="*/ 1502796 w 1502796"/>
              <a:gd name="connsiteY4" fmla="*/ 1060815 h 1272983"/>
              <a:gd name="connsiteX5" fmla="*/ 1290628 w 1502796"/>
              <a:gd name="connsiteY5" fmla="*/ 1272983 h 1272983"/>
              <a:gd name="connsiteX6" fmla="*/ 212168 w 1502796"/>
              <a:gd name="connsiteY6" fmla="*/ 1272983 h 1272983"/>
              <a:gd name="connsiteX7" fmla="*/ 0 w 1502796"/>
              <a:gd name="connsiteY7" fmla="*/ 1060815 h 1272983"/>
              <a:gd name="connsiteX8" fmla="*/ 0 w 1502796"/>
              <a:gd name="connsiteY8" fmla="*/ 212168 h 127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2796" h="1272983">
                <a:moveTo>
                  <a:pt x="0" y="212168"/>
                </a:moveTo>
                <a:cubicBezTo>
                  <a:pt x="0" y="94991"/>
                  <a:pt x="94991" y="0"/>
                  <a:pt x="212168" y="0"/>
                </a:cubicBezTo>
                <a:lnTo>
                  <a:pt x="1290628" y="0"/>
                </a:lnTo>
                <a:cubicBezTo>
                  <a:pt x="1407805" y="0"/>
                  <a:pt x="1502796" y="94991"/>
                  <a:pt x="1502796" y="212168"/>
                </a:cubicBezTo>
                <a:lnTo>
                  <a:pt x="1502796" y="1060815"/>
                </a:lnTo>
                <a:cubicBezTo>
                  <a:pt x="1502796" y="1177992"/>
                  <a:pt x="1407805" y="1272983"/>
                  <a:pt x="1290628" y="1272983"/>
                </a:cubicBezTo>
                <a:lnTo>
                  <a:pt x="212168" y="1272983"/>
                </a:lnTo>
                <a:cubicBezTo>
                  <a:pt x="94991" y="1272983"/>
                  <a:pt x="0" y="1177992"/>
                  <a:pt x="0" y="1060815"/>
                </a:cubicBezTo>
                <a:lnTo>
                  <a:pt x="0" y="2121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292" tIns="90717" rIns="119292" bIns="9071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500" dirty="0" smtClean="0"/>
              <a:t>Loisir</a:t>
            </a:r>
            <a:endParaRPr lang="fr-FR" sz="1500" dirty="0"/>
          </a:p>
        </p:txBody>
      </p:sp>
      <p:sp>
        <p:nvSpPr>
          <p:cNvPr id="14" name="Forme libre 13"/>
          <p:cNvSpPr/>
          <p:nvPr/>
        </p:nvSpPr>
        <p:spPr>
          <a:xfrm>
            <a:off x="3019520" y="3547793"/>
            <a:ext cx="2438472" cy="1272983"/>
          </a:xfrm>
          <a:custGeom>
            <a:avLst/>
            <a:gdLst>
              <a:gd name="connsiteX0" fmla="*/ 0 w 2254194"/>
              <a:gd name="connsiteY0" fmla="*/ 212168 h 1272983"/>
              <a:gd name="connsiteX1" fmla="*/ 212168 w 2254194"/>
              <a:gd name="connsiteY1" fmla="*/ 0 h 1272983"/>
              <a:gd name="connsiteX2" fmla="*/ 2042026 w 2254194"/>
              <a:gd name="connsiteY2" fmla="*/ 0 h 1272983"/>
              <a:gd name="connsiteX3" fmla="*/ 2254194 w 2254194"/>
              <a:gd name="connsiteY3" fmla="*/ 212168 h 1272983"/>
              <a:gd name="connsiteX4" fmla="*/ 2254194 w 2254194"/>
              <a:gd name="connsiteY4" fmla="*/ 1060815 h 1272983"/>
              <a:gd name="connsiteX5" fmla="*/ 2042026 w 2254194"/>
              <a:gd name="connsiteY5" fmla="*/ 1272983 h 1272983"/>
              <a:gd name="connsiteX6" fmla="*/ 212168 w 2254194"/>
              <a:gd name="connsiteY6" fmla="*/ 1272983 h 1272983"/>
              <a:gd name="connsiteX7" fmla="*/ 0 w 2254194"/>
              <a:gd name="connsiteY7" fmla="*/ 1060815 h 1272983"/>
              <a:gd name="connsiteX8" fmla="*/ 0 w 2254194"/>
              <a:gd name="connsiteY8" fmla="*/ 212168 h 127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4194" h="1272983">
                <a:moveTo>
                  <a:pt x="0" y="212168"/>
                </a:moveTo>
                <a:cubicBezTo>
                  <a:pt x="0" y="94991"/>
                  <a:pt x="94991" y="0"/>
                  <a:pt x="212168" y="0"/>
                </a:cubicBezTo>
                <a:lnTo>
                  <a:pt x="2042026" y="0"/>
                </a:lnTo>
                <a:cubicBezTo>
                  <a:pt x="2159203" y="0"/>
                  <a:pt x="2254194" y="94991"/>
                  <a:pt x="2254194" y="212168"/>
                </a:cubicBezTo>
                <a:lnTo>
                  <a:pt x="2254194" y="1060815"/>
                </a:lnTo>
                <a:cubicBezTo>
                  <a:pt x="2254194" y="1177992"/>
                  <a:pt x="2159203" y="1272983"/>
                  <a:pt x="2042026" y="1272983"/>
                </a:cubicBezTo>
                <a:lnTo>
                  <a:pt x="212168" y="1272983"/>
                </a:lnTo>
                <a:cubicBezTo>
                  <a:pt x="94991" y="1272983"/>
                  <a:pt x="0" y="1177992"/>
                  <a:pt x="0" y="1060815"/>
                </a:cubicBezTo>
                <a:lnTo>
                  <a:pt x="0" y="212168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842" tIns="74842" rIns="74842" bIns="74842" numCol="1" spcCol="1270" anchor="ctr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000" dirty="0" smtClean="0"/>
              <a:t>Facilité de contrôle</a:t>
            </a:r>
            <a:endParaRPr lang="fr-FR" sz="2000" dirty="0"/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000" dirty="0" smtClean="0"/>
              <a:t>Efficacité</a:t>
            </a:r>
            <a:endParaRPr lang="fr-FR" sz="2000" dirty="0"/>
          </a:p>
        </p:txBody>
      </p:sp>
      <p:sp>
        <p:nvSpPr>
          <p:cNvPr id="15" name="Forme libre 14"/>
          <p:cNvSpPr/>
          <p:nvPr/>
        </p:nvSpPr>
        <p:spPr>
          <a:xfrm>
            <a:off x="1266916" y="3547793"/>
            <a:ext cx="1752605" cy="1272983"/>
          </a:xfrm>
          <a:custGeom>
            <a:avLst/>
            <a:gdLst>
              <a:gd name="connsiteX0" fmla="*/ 0 w 1502796"/>
              <a:gd name="connsiteY0" fmla="*/ 212168 h 1272983"/>
              <a:gd name="connsiteX1" fmla="*/ 212168 w 1502796"/>
              <a:gd name="connsiteY1" fmla="*/ 0 h 1272983"/>
              <a:gd name="connsiteX2" fmla="*/ 1290628 w 1502796"/>
              <a:gd name="connsiteY2" fmla="*/ 0 h 1272983"/>
              <a:gd name="connsiteX3" fmla="*/ 1502796 w 1502796"/>
              <a:gd name="connsiteY3" fmla="*/ 212168 h 1272983"/>
              <a:gd name="connsiteX4" fmla="*/ 1502796 w 1502796"/>
              <a:gd name="connsiteY4" fmla="*/ 1060815 h 1272983"/>
              <a:gd name="connsiteX5" fmla="*/ 1290628 w 1502796"/>
              <a:gd name="connsiteY5" fmla="*/ 1272983 h 1272983"/>
              <a:gd name="connsiteX6" fmla="*/ 212168 w 1502796"/>
              <a:gd name="connsiteY6" fmla="*/ 1272983 h 1272983"/>
              <a:gd name="connsiteX7" fmla="*/ 0 w 1502796"/>
              <a:gd name="connsiteY7" fmla="*/ 1060815 h 1272983"/>
              <a:gd name="connsiteX8" fmla="*/ 0 w 1502796"/>
              <a:gd name="connsiteY8" fmla="*/ 212168 h 127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2796" h="1272983">
                <a:moveTo>
                  <a:pt x="0" y="212168"/>
                </a:moveTo>
                <a:cubicBezTo>
                  <a:pt x="0" y="94991"/>
                  <a:pt x="94991" y="0"/>
                  <a:pt x="212168" y="0"/>
                </a:cubicBezTo>
                <a:lnTo>
                  <a:pt x="1290628" y="0"/>
                </a:lnTo>
                <a:cubicBezTo>
                  <a:pt x="1407805" y="0"/>
                  <a:pt x="1502796" y="94991"/>
                  <a:pt x="1502796" y="212168"/>
                </a:cubicBezTo>
                <a:lnTo>
                  <a:pt x="1502796" y="1060815"/>
                </a:lnTo>
                <a:cubicBezTo>
                  <a:pt x="1502796" y="1177992"/>
                  <a:pt x="1407805" y="1272983"/>
                  <a:pt x="1290628" y="1272983"/>
                </a:cubicBezTo>
                <a:lnTo>
                  <a:pt x="212168" y="1272983"/>
                </a:lnTo>
                <a:cubicBezTo>
                  <a:pt x="94991" y="1272983"/>
                  <a:pt x="0" y="1177992"/>
                  <a:pt x="0" y="1060815"/>
                </a:cubicBezTo>
                <a:lnTo>
                  <a:pt x="0" y="2121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292" tIns="90717" rIns="119292" bIns="9071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500" dirty="0"/>
              <a:t>Diagnostic (</a:t>
            </a:r>
            <a:r>
              <a:rPr lang="fr-FR" sz="1500" dirty="0" smtClean="0"/>
              <a:t>conscience)</a:t>
            </a:r>
            <a:endParaRPr lang="fr-FR" sz="1500" dirty="0"/>
          </a:p>
        </p:txBody>
      </p:sp>
      <p:sp>
        <p:nvSpPr>
          <p:cNvPr id="19" name="Forme libre 18"/>
          <p:cNvSpPr/>
          <p:nvPr/>
        </p:nvSpPr>
        <p:spPr>
          <a:xfrm>
            <a:off x="3019520" y="4948075"/>
            <a:ext cx="2438472" cy="1272983"/>
          </a:xfrm>
          <a:custGeom>
            <a:avLst/>
            <a:gdLst>
              <a:gd name="connsiteX0" fmla="*/ 0 w 2254194"/>
              <a:gd name="connsiteY0" fmla="*/ 212168 h 1272983"/>
              <a:gd name="connsiteX1" fmla="*/ 212168 w 2254194"/>
              <a:gd name="connsiteY1" fmla="*/ 0 h 1272983"/>
              <a:gd name="connsiteX2" fmla="*/ 2042026 w 2254194"/>
              <a:gd name="connsiteY2" fmla="*/ 0 h 1272983"/>
              <a:gd name="connsiteX3" fmla="*/ 2254194 w 2254194"/>
              <a:gd name="connsiteY3" fmla="*/ 212168 h 1272983"/>
              <a:gd name="connsiteX4" fmla="*/ 2254194 w 2254194"/>
              <a:gd name="connsiteY4" fmla="*/ 1060815 h 1272983"/>
              <a:gd name="connsiteX5" fmla="*/ 2042026 w 2254194"/>
              <a:gd name="connsiteY5" fmla="*/ 1272983 h 1272983"/>
              <a:gd name="connsiteX6" fmla="*/ 212168 w 2254194"/>
              <a:gd name="connsiteY6" fmla="*/ 1272983 h 1272983"/>
              <a:gd name="connsiteX7" fmla="*/ 0 w 2254194"/>
              <a:gd name="connsiteY7" fmla="*/ 1060815 h 1272983"/>
              <a:gd name="connsiteX8" fmla="*/ 0 w 2254194"/>
              <a:gd name="connsiteY8" fmla="*/ 212168 h 127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4194" h="1272983">
                <a:moveTo>
                  <a:pt x="0" y="212168"/>
                </a:moveTo>
                <a:cubicBezTo>
                  <a:pt x="0" y="94991"/>
                  <a:pt x="94991" y="0"/>
                  <a:pt x="212168" y="0"/>
                </a:cubicBezTo>
                <a:lnTo>
                  <a:pt x="2042026" y="0"/>
                </a:lnTo>
                <a:cubicBezTo>
                  <a:pt x="2159203" y="0"/>
                  <a:pt x="2254194" y="94991"/>
                  <a:pt x="2254194" y="212168"/>
                </a:cubicBezTo>
                <a:lnTo>
                  <a:pt x="2254194" y="1060815"/>
                </a:lnTo>
                <a:cubicBezTo>
                  <a:pt x="2254194" y="1177992"/>
                  <a:pt x="2159203" y="1272983"/>
                  <a:pt x="2042026" y="1272983"/>
                </a:cubicBezTo>
                <a:lnTo>
                  <a:pt x="212168" y="1272983"/>
                </a:lnTo>
                <a:cubicBezTo>
                  <a:pt x="94991" y="1272983"/>
                  <a:pt x="0" y="1177992"/>
                  <a:pt x="0" y="1060815"/>
                </a:cubicBezTo>
                <a:lnTo>
                  <a:pt x="0" y="212168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032" tIns="71032" rIns="71032" bIns="71032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400" dirty="0" smtClean="0"/>
              <a:t>Installation facile</a:t>
            </a:r>
            <a:endParaRPr lang="fr-FR" sz="1400" dirty="0"/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400" dirty="0" smtClean="0"/>
              <a:t>Fiabilité</a:t>
            </a:r>
            <a:endParaRPr lang="fr-FR" sz="1400" dirty="0"/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400" dirty="0" smtClean="0"/>
              <a:t>Efficacité</a:t>
            </a:r>
            <a:endParaRPr lang="fr-FR" sz="1400" dirty="0"/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400" dirty="0" smtClean="0"/>
              <a:t>Acceptation sociale, esthétique</a:t>
            </a:r>
            <a:endParaRPr lang="fr-FR" sz="1400" dirty="0"/>
          </a:p>
        </p:txBody>
      </p:sp>
      <p:sp>
        <p:nvSpPr>
          <p:cNvPr id="20" name="Forme libre 19"/>
          <p:cNvSpPr/>
          <p:nvPr/>
        </p:nvSpPr>
        <p:spPr>
          <a:xfrm>
            <a:off x="1266916" y="4948075"/>
            <a:ext cx="1752605" cy="1272983"/>
          </a:xfrm>
          <a:custGeom>
            <a:avLst/>
            <a:gdLst>
              <a:gd name="connsiteX0" fmla="*/ 0 w 1502796"/>
              <a:gd name="connsiteY0" fmla="*/ 212168 h 1272983"/>
              <a:gd name="connsiteX1" fmla="*/ 212168 w 1502796"/>
              <a:gd name="connsiteY1" fmla="*/ 0 h 1272983"/>
              <a:gd name="connsiteX2" fmla="*/ 1290628 w 1502796"/>
              <a:gd name="connsiteY2" fmla="*/ 0 h 1272983"/>
              <a:gd name="connsiteX3" fmla="*/ 1502796 w 1502796"/>
              <a:gd name="connsiteY3" fmla="*/ 212168 h 1272983"/>
              <a:gd name="connsiteX4" fmla="*/ 1502796 w 1502796"/>
              <a:gd name="connsiteY4" fmla="*/ 1060815 h 1272983"/>
              <a:gd name="connsiteX5" fmla="*/ 1290628 w 1502796"/>
              <a:gd name="connsiteY5" fmla="*/ 1272983 h 1272983"/>
              <a:gd name="connsiteX6" fmla="*/ 212168 w 1502796"/>
              <a:gd name="connsiteY6" fmla="*/ 1272983 h 1272983"/>
              <a:gd name="connsiteX7" fmla="*/ 0 w 1502796"/>
              <a:gd name="connsiteY7" fmla="*/ 1060815 h 1272983"/>
              <a:gd name="connsiteX8" fmla="*/ 0 w 1502796"/>
              <a:gd name="connsiteY8" fmla="*/ 212168 h 127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2796" h="1272983">
                <a:moveTo>
                  <a:pt x="0" y="212168"/>
                </a:moveTo>
                <a:cubicBezTo>
                  <a:pt x="0" y="94991"/>
                  <a:pt x="94991" y="0"/>
                  <a:pt x="212168" y="0"/>
                </a:cubicBezTo>
                <a:lnTo>
                  <a:pt x="1290628" y="0"/>
                </a:lnTo>
                <a:cubicBezTo>
                  <a:pt x="1407805" y="0"/>
                  <a:pt x="1502796" y="94991"/>
                  <a:pt x="1502796" y="212168"/>
                </a:cubicBezTo>
                <a:lnTo>
                  <a:pt x="1502796" y="1060815"/>
                </a:lnTo>
                <a:cubicBezTo>
                  <a:pt x="1502796" y="1177992"/>
                  <a:pt x="1407805" y="1272983"/>
                  <a:pt x="1290628" y="1272983"/>
                </a:cubicBezTo>
                <a:lnTo>
                  <a:pt x="212168" y="1272983"/>
                </a:lnTo>
                <a:cubicBezTo>
                  <a:pt x="94991" y="1272983"/>
                  <a:pt x="0" y="1177992"/>
                  <a:pt x="0" y="1060815"/>
                </a:cubicBezTo>
                <a:lnTo>
                  <a:pt x="0" y="2121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292" tIns="90717" rIns="119292" bIns="9071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500" dirty="0" smtClean="0"/>
              <a:t>Communication</a:t>
            </a:r>
            <a:endParaRPr lang="fr-FR" sz="1500" dirty="0"/>
          </a:p>
        </p:txBody>
      </p:sp>
      <p:sp>
        <p:nvSpPr>
          <p:cNvPr id="5" name="ZoneTexte 4"/>
          <p:cNvSpPr txBox="1"/>
          <p:nvPr/>
        </p:nvSpPr>
        <p:spPr>
          <a:xfrm>
            <a:off x="3181366" y="1294217"/>
            <a:ext cx="2071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Principale qualité requise</a:t>
            </a:r>
            <a:endParaRPr lang="fr-FR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323390" y="1294217"/>
            <a:ext cx="1639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Fonction principale</a:t>
            </a:r>
            <a:endParaRPr lang="fr-FR" sz="2000" b="1" dirty="0"/>
          </a:p>
        </p:txBody>
      </p:sp>
      <p:sp>
        <p:nvSpPr>
          <p:cNvPr id="9" name="Flèche vers le bas 8"/>
          <p:cNvSpPr/>
          <p:nvPr/>
        </p:nvSpPr>
        <p:spPr>
          <a:xfrm>
            <a:off x="5595035" y="2140681"/>
            <a:ext cx="673451" cy="4080377"/>
          </a:xfrm>
          <a:prstGeom prst="downArrow">
            <a:avLst/>
          </a:prstGeom>
          <a:gradFill>
            <a:gsLst>
              <a:gs pos="50000">
                <a:srgbClr val="FFFF00"/>
              </a:gs>
              <a:gs pos="0">
                <a:srgbClr val="00B050"/>
              </a:gs>
              <a:gs pos="100000">
                <a:srgbClr val="FF00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262714" y="2234029"/>
            <a:ext cx="13380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(Presque</a:t>
            </a:r>
            <a:r>
              <a:rPr lang="fr-FR" sz="1400" b="1" dirty="0"/>
              <a:t>) u</a:t>
            </a:r>
            <a:r>
              <a:rPr lang="fr-FR" sz="1400" b="1" dirty="0" smtClean="0"/>
              <a:t>tilisable de nos jours</a:t>
            </a:r>
            <a:endParaRPr lang="fr-FR" sz="1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430420" y="5111592"/>
            <a:ext cx="1651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Recherche nécessaire</a:t>
            </a:r>
            <a:endParaRPr lang="fr-FR" sz="2000" b="1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763859360"/>
              </p:ext>
            </p:extLst>
          </p:nvPr>
        </p:nvGraphicFramePr>
        <p:xfrm>
          <a:off x="6355423" y="2140681"/>
          <a:ext cx="2476500" cy="4057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482399692"/>
              </p:ext>
            </p:extLst>
          </p:nvPr>
        </p:nvGraphicFramePr>
        <p:xfrm>
          <a:off x="8426036" y="2112879"/>
          <a:ext cx="2275327" cy="4193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6600805" y="1311135"/>
            <a:ext cx="2071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Population concernée</a:t>
            </a:r>
            <a:endParaRPr lang="fr-FR" sz="20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8527922" y="1304110"/>
            <a:ext cx="2071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Bénéfice individuel</a:t>
            </a:r>
            <a:endParaRPr lang="fr-FR" sz="2000" b="1" dirty="0"/>
          </a:p>
        </p:txBody>
      </p:sp>
      <p:sp>
        <p:nvSpPr>
          <p:cNvPr id="21" name="Rectangle 20"/>
          <p:cNvSpPr/>
          <p:nvPr/>
        </p:nvSpPr>
        <p:spPr>
          <a:xfrm>
            <a:off x="423601" y="6420080"/>
            <a:ext cx="10998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* </a:t>
            </a:r>
            <a:r>
              <a:rPr lang="fr-FR" dirty="0" smtClean="0"/>
              <a:t>Schéma inspiré de la lecture des revues de </a:t>
            </a:r>
            <a:r>
              <a:rPr lang="fr-FR" dirty="0" err="1"/>
              <a:t>Millàn</a:t>
            </a:r>
            <a:r>
              <a:rPr lang="fr-FR" dirty="0"/>
              <a:t> et al., 2010 ; </a:t>
            </a:r>
            <a:r>
              <a:rPr lang="fr-FR" dirty="0" err="1"/>
              <a:t>Kübler</a:t>
            </a:r>
            <a:r>
              <a:rPr lang="fr-FR" dirty="0"/>
              <a:t> et al, 2014 ; </a:t>
            </a:r>
            <a:r>
              <a:rPr lang="fr-FR" dirty="0" err="1"/>
              <a:t>Nijboer</a:t>
            </a:r>
            <a:r>
              <a:rPr lang="fr-FR" dirty="0"/>
              <a:t> et al., 2015</a:t>
            </a:r>
            <a:endParaRPr lang="en-US" dirty="0"/>
          </a:p>
        </p:txBody>
      </p:sp>
      <p:grpSp>
        <p:nvGrpSpPr>
          <p:cNvPr id="8" name="Groupe 7"/>
          <p:cNvGrpSpPr/>
          <p:nvPr/>
        </p:nvGrpSpPr>
        <p:grpSpPr>
          <a:xfrm>
            <a:off x="5027810" y="2274004"/>
            <a:ext cx="5054665" cy="3565650"/>
            <a:chOff x="5027810" y="2274004"/>
            <a:chExt cx="5054665" cy="3565650"/>
          </a:xfrm>
        </p:grpSpPr>
        <p:sp>
          <p:nvSpPr>
            <p:cNvPr id="4" name="Flèche courbée vers la droite 3"/>
            <p:cNvSpPr/>
            <p:nvPr/>
          </p:nvSpPr>
          <p:spPr>
            <a:xfrm>
              <a:off x="5027810" y="2568039"/>
              <a:ext cx="1790106" cy="3271615"/>
            </a:xfrm>
            <a:prstGeom prst="curved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Flèche courbée vers la droite 21"/>
            <p:cNvSpPr/>
            <p:nvPr/>
          </p:nvSpPr>
          <p:spPr>
            <a:xfrm rot="10800000">
              <a:off x="8390585" y="2274004"/>
              <a:ext cx="1691890" cy="3378143"/>
            </a:xfrm>
            <a:prstGeom prst="curved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5009882" y="1435899"/>
            <a:ext cx="2071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Utilisabilité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82203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5" grpId="0"/>
      <p:bldP spid="6" grpId="0"/>
      <p:bldP spid="9" grpId="0" animBg="1"/>
      <p:bldP spid="10" grpId="0"/>
      <p:bldP spid="11" grpId="0"/>
      <p:bldGraphic spid="3" grpId="0">
        <p:bldAsOne/>
      </p:bldGraphic>
      <p:bldGraphic spid="7" grpId="0">
        <p:bldAsOne/>
      </p:bldGraphic>
      <p:bldP spid="16" grpId="0"/>
      <p:bldP spid="17" grpId="0"/>
      <p:bldP spid="21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169" y="753228"/>
            <a:ext cx="10093014" cy="108093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Perspectives futures </a:t>
            </a:r>
            <a:r>
              <a:rPr lang="fr-FR" dirty="0"/>
              <a:t>?</a:t>
            </a:r>
            <a:br>
              <a:rPr lang="fr-FR" dirty="0"/>
            </a:br>
            <a:r>
              <a:rPr lang="fr-FR" dirty="0" smtClean="0"/>
              <a:t>Amélioration technologiques des capteurs des signaux cérébraux</a:t>
            </a:r>
            <a:endParaRPr lang="en-US" dirty="0"/>
          </a:p>
        </p:txBody>
      </p:sp>
      <p:pic>
        <p:nvPicPr>
          <p:cNvPr id="5" name="Picture 4" descr="http://www.transparentcorp.com/products/eeg/images/emotiv_epoc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51" y="2658887"/>
            <a:ext cx="2939553" cy="201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technologyreview.com/sites/default/files/images/ear.eegx2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294" y="2612632"/>
            <a:ext cx="1737518" cy="202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68810" y="4833044"/>
            <a:ext cx="2911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Emotiv</a:t>
            </a:r>
            <a:r>
              <a:rPr lang="fr-FR" dirty="0" smtClean="0"/>
              <a:t> </a:t>
            </a:r>
            <a:r>
              <a:rPr lang="fr-FR" dirty="0" err="1" smtClean="0"/>
              <a:t>Epoc</a:t>
            </a:r>
            <a:r>
              <a:rPr lang="fr-FR" dirty="0" smtClean="0"/>
              <a:t> ; Australie et USA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4504279" y="4833044"/>
            <a:ext cx="334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Ear</a:t>
            </a:r>
            <a:r>
              <a:rPr lang="fr-FR" dirty="0" smtClean="0"/>
              <a:t>-EEG </a:t>
            </a:r>
            <a:r>
              <a:rPr lang="fr-FR" dirty="0" err="1" smtClean="0"/>
              <a:t>project</a:t>
            </a:r>
            <a:r>
              <a:rPr lang="fr-FR" dirty="0" smtClean="0"/>
              <a:t>, </a:t>
            </a:r>
          </a:p>
          <a:p>
            <a:pPr algn="ctr"/>
            <a:r>
              <a:rPr lang="fr-FR" dirty="0" smtClean="0"/>
              <a:t>Imperial </a:t>
            </a:r>
            <a:r>
              <a:rPr lang="fr-FR" dirty="0" err="1" smtClean="0"/>
              <a:t>College</a:t>
            </a:r>
            <a:r>
              <a:rPr lang="fr-FR" dirty="0" smtClean="0"/>
              <a:t> of London</a:t>
            </a:r>
            <a:endParaRPr lang="en-US" dirty="0"/>
          </a:p>
        </p:txBody>
      </p:sp>
      <p:grpSp>
        <p:nvGrpSpPr>
          <p:cNvPr id="3" name="Groupe 2"/>
          <p:cNvGrpSpPr/>
          <p:nvPr/>
        </p:nvGrpSpPr>
        <p:grpSpPr>
          <a:xfrm>
            <a:off x="8256560" y="2455307"/>
            <a:ext cx="3702077" cy="3473973"/>
            <a:chOff x="8170835" y="2830862"/>
            <a:chExt cx="3702077" cy="3473973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5"/>
            <a:srcRect l="5598" t="4719" r="6540" b="5879"/>
            <a:stretch/>
          </p:blipFill>
          <p:spPr>
            <a:xfrm>
              <a:off x="9101294" y="2830862"/>
              <a:ext cx="1841157" cy="2273644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8170835" y="5104506"/>
              <a:ext cx="37020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/>
                <a:t>Debener</a:t>
              </a:r>
              <a:r>
                <a:rPr lang="fr-FR" dirty="0" smtClean="0"/>
                <a:t> et al., 2015 ; Allemagne</a:t>
              </a:r>
            </a:p>
            <a:p>
              <a:pPr algn="ctr"/>
              <a:r>
                <a:rPr lang="fr-FR" dirty="0" smtClean="0"/>
                <a:t>(NB : Utilisation d’un smartphone pour générer les stimulation et recueillir le signal)</a:t>
              </a:r>
              <a:endParaRPr lang="en-US" dirty="0"/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442913" y="2085975"/>
            <a:ext cx="557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Non invasifs</a:t>
            </a:r>
            <a:endParaRPr lang="en-US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442913" y="5941040"/>
            <a:ext cx="1124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Invasifs : </a:t>
            </a:r>
            <a:r>
              <a:rPr lang="fr-FR" dirty="0" smtClean="0"/>
              <a:t>amélioration de la tolérance, transfert des informations à 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9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Perspectives futures </a:t>
            </a:r>
            <a:r>
              <a:rPr lang="fr-FR" dirty="0"/>
              <a:t>?</a:t>
            </a:r>
            <a:br>
              <a:rPr lang="fr-FR" dirty="0"/>
            </a:br>
            <a:r>
              <a:rPr lang="fr-FR" dirty="0" smtClean="0"/>
              <a:t>Améliorations de l’intelligence artificielle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6545" y="2355161"/>
            <a:ext cx="11353183" cy="3599316"/>
          </a:xfrm>
        </p:spPr>
        <p:txBody>
          <a:bodyPr>
            <a:normAutofit/>
          </a:bodyPr>
          <a:lstStyle/>
          <a:p>
            <a:r>
              <a:rPr lang="fr-FR" sz="2800" dirty="0" smtClean="0"/>
              <a:t>Apprentissage automatique (« machine </a:t>
            </a:r>
            <a:r>
              <a:rPr lang="fr-FR" sz="2800" dirty="0" err="1" smtClean="0"/>
              <a:t>learning</a:t>
            </a:r>
            <a:r>
              <a:rPr lang="fr-FR" sz="2800" dirty="0" smtClean="0"/>
              <a:t> »)</a:t>
            </a:r>
          </a:p>
          <a:p>
            <a:pPr lvl="1"/>
            <a:r>
              <a:rPr lang="fr-FR" sz="2400" dirty="0" err="1" smtClean="0"/>
              <a:t>Deep</a:t>
            </a:r>
            <a:r>
              <a:rPr lang="fr-FR" sz="2400" dirty="0" smtClean="0"/>
              <a:t> </a:t>
            </a:r>
            <a:r>
              <a:rPr lang="fr-FR" sz="2400" dirty="0" err="1" smtClean="0"/>
              <a:t>learning</a:t>
            </a:r>
            <a:endParaRPr lang="fr-FR" sz="2400" dirty="0" smtClean="0"/>
          </a:p>
          <a:p>
            <a:pPr lvl="2"/>
            <a:r>
              <a:rPr lang="fr-FR" sz="2000" dirty="0" smtClean="0"/>
              <a:t>Ex : reconnaissance faciale, vocale, traitement automatisé du langage, des images, …</a:t>
            </a:r>
          </a:p>
          <a:p>
            <a:pPr lvl="2"/>
            <a:r>
              <a:rPr lang="fr-FR" sz="2000" dirty="0" smtClean="0"/>
              <a:t>Investissements importants, notamment privés (Google, Apple, Facebook, Amazon)</a:t>
            </a:r>
            <a:endParaRPr lang="fr-FR" sz="2000" dirty="0"/>
          </a:p>
          <a:p>
            <a:pPr lvl="2"/>
            <a:r>
              <a:rPr lang="fr-FR" sz="2000" dirty="0" smtClean="0"/>
              <a:t>Outils puissants pour l’analyse des signaux cérébraux</a:t>
            </a:r>
          </a:p>
          <a:p>
            <a:pPr marL="914400" lvl="2" indent="0">
              <a:buNone/>
            </a:pPr>
            <a:endParaRPr lang="fr-FR" sz="2000" dirty="0" smtClean="0"/>
          </a:p>
          <a:p>
            <a:r>
              <a:rPr lang="fr-FR" sz="2600" dirty="0" smtClean="0"/>
              <a:t>Amélioration des processeurs qui gèrent les calculs</a:t>
            </a:r>
          </a:p>
        </p:txBody>
      </p:sp>
    </p:spTree>
    <p:extLst>
      <p:ext uri="{BB962C8B-B14F-4D97-AF65-F5344CB8AC3E}">
        <p14:creationId xmlns:p14="http://schemas.microsoft.com/office/powerpoint/2010/main" val="351772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13"/>
          <p:cNvSpPr/>
          <p:nvPr/>
        </p:nvSpPr>
        <p:spPr>
          <a:xfrm>
            <a:off x="1077664" y="1690677"/>
            <a:ext cx="9895135" cy="4380939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017" y="753228"/>
            <a:ext cx="10166166" cy="1080938"/>
          </a:xfrm>
        </p:spPr>
        <p:txBody>
          <a:bodyPr/>
          <a:lstStyle/>
          <a:p>
            <a:r>
              <a:rPr lang="fr-FR" dirty="0" smtClean="0"/>
              <a:t>Perspectives futures ?</a:t>
            </a:r>
            <a:endParaRPr lang="en-US" dirty="0"/>
          </a:p>
        </p:txBody>
      </p:sp>
      <p:sp>
        <p:nvSpPr>
          <p:cNvPr id="8" name="Ellipse 7"/>
          <p:cNvSpPr/>
          <p:nvPr/>
        </p:nvSpPr>
        <p:spPr>
          <a:xfrm>
            <a:off x="1466400" y="1845062"/>
            <a:ext cx="9117660" cy="1925532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orme libre 9"/>
          <p:cNvSpPr/>
          <p:nvPr/>
        </p:nvSpPr>
        <p:spPr>
          <a:xfrm>
            <a:off x="3772654" y="4886505"/>
            <a:ext cx="3305446" cy="821426"/>
          </a:xfrm>
          <a:custGeom>
            <a:avLst/>
            <a:gdLst>
              <a:gd name="connsiteX0" fmla="*/ 0 w 2699147"/>
              <a:gd name="connsiteY0" fmla="*/ 0 h 674786"/>
              <a:gd name="connsiteX1" fmla="*/ 2699147 w 2699147"/>
              <a:gd name="connsiteY1" fmla="*/ 0 h 674786"/>
              <a:gd name="connsiteX2" fmla="*/ 2699147 w 2699147"/>
              <a:gd name="connsiteY2" fmla="*/ 674786 h 674786"/>
              <a:gd name="connsiteX3" fmla="*/ 0 w 2699147"/>
              <a:gd name="connsiteY3" fmla="*/ 674786 h 674786"/>
              <a:gd name="connsiteX4" fmla="*/ 0 w 2699147"/>
              <a:gd name="connsiteY4" fmla="*/ 0 h 67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147" h="674786">
                <a:moveTo>
                  <a:pt x="0" y="0"/>
                </a:moveTo>
                <a:lnTo>
                  <a:pt x="2699147" y="0"/>
                </a:lnTo>
                <a:lnTo>
                  <a:pt x="2699147" y="674786"/>
                </a:lnTo>
                <a:lnTo>
                  <a:pt x="0" y="6747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2" name="Forme libre 11"/>
          <p:cNvSpPr/>
          <p:nvPr/>
        </p:nvSpPr>
        <p:spPr>
          <a:xfrm>
            <a:off x="1723874" y="1600339"/>
            <a:ext cx="3701504" cy="1934127"/>
          </a:xfrm>
          <a:custGeom>
            <a:avLst/>
            <a:gdLst>
              <a:gd name="connsiteX0" fmla="*/ 0 w 2597183"/>
              <a:gd name="connsiteY0" fmla="*/ 794425 h 1588849"/>
              <a:gd name="connsiteX1" fmla="*/ 1298592 w 2597183"/>
              <a:gd name="connsiteY1" fmla="*/ 0 h 1588849"/>
              <a:gd name="connsiteX2" fmla="*/ 2597184 w 2597183"/>
              <a:gd name="connsiteY2" fmla="*/ 794425 h 1588849"/>
              <a:gd name="connsiteX3" fmla="*/ 1298592 w 2597183"/>
              <a:gd name="connsiteY3" fmla="*/ 1588850 h 1588849"/>
              <a:gd name="connsiteX4" fmla="*/ 0 w 2597183"/>
              <a:gd name="connsiteY4" fmla="*/ 794425 h 158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7183" h="1588849">
                <a:moveTo>
                  <a:pt x="0" y="794425"/>
                </a:moveTo>
                <a:cubicBezTo>
                  <a:pt x="0" y="355676"/>
                  <a:pt x="581399" y="0"/>
                  <a:pt x="1298592" y="0"/>
                </a:cubicBezTo>
                <a:cubicBezTo>
                  <a:pt x="2015785" y="0"/>
                  <a:pt x="2597184" y="355676"/>
                  <a:pt x="2597184" y="794425"/>
                </a:cubicBezTo>
                <a:cubicBezTo>
                  <a:pt x="2597184" y="1233174"/>
                  <a:pt x="2015785" y="1588850"/>
                  <a:pt x="1298592" y="1588850"/>
                </a:cubicBezTo>
                <a:cubicBezTo>
                  <a:pt x="581399" y="1588850"/>
                  <a:pt x="0" y="1233174"/>
                  <a:pt x="0" y="79442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3689" tIns="286022" rIns="433689" bIns="286022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kern="1200" dirty="0" smtClean="0"/>
              <a:t>Améliorations technologiques : captation du signal, traitement du signal, intelligence artificielle</a:t>
            </a:r>
            <a:endParaRPr lang="en-US" sz="2000" kern="1200" dirty="0"/>
          </a:p>
        </p:txBody>
      </p:sp>
      <p:sp>
        <p:nvSpPr>
          <p:cNvPr id="13" name="Forme libre 12"/>
          <p:cNvSpPr/>
          <p:nvPr/>
        </p:nvSpPr>
        <p:spPr>
          <a:xfrm>
            <a:off x="6882556" y="1716618"/>
            <a:ext cx="4347713" cy="1934127"/>
          </a:xfrm>
          <a:custGeom>
            <a:avLst/>
            <a:gdLst>
              <a:gd name="connsiteX0" fmla="*/ 0 w 2597183"/>
              <a:gd name="connsiteY0" fmla="*/ 794425 h 1588849"/>
              <a:gd name="connsiteX1" fmla="*/ 1298592 w 2597183"/>
              <a:gd name="connsiteY1" fmla="*/ 0 h 1588849"/>
              <a:gd name="connsiteX2" fmla="*/ 2597184 w 2597183"/>
              <a:gd name="connsiteY2" fmla="*/ 794425 h 1588849"/>
              <a:gd name="connsiteX3" fmla="*/ 1298592 w 2597183"/>
              <a:gd name="connsiteY3" fmla="*/ 1588850 h 1588849"/>
              <a:gd name="connsiteX4" fmla="*/ 0 w 2597183"/>
              <a:gd name="connsiteY4" fmla="*/ 794425 h 158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7183" h="1588849">
                <a:moveTo>
                  <a:pt x="0" y="794425"/>
                </a:moveTo>
                <a:cubicBezTo>
                  <a:pt x="0" y="355676"/>
                  <a:pt x="581399" y="0"/>
                  <a:pt x="1298592" y="0"/>
                </a:cubicBezTo>
                <a:cubicBezTo>
                  <a:pt x="2015785" y="0"/>
                  <a:pt x="2597184" y="355676"/>
                  <a:pt x="2597184" y="794425"/>
                </a:cubicBezTo>
                <a:cubicBezTo>
                  <a:pt x="2597184" y="1233174"/>
                  <a:pt x="2015785" y="1588850"/>
                  <a:pt x="1298592" y="1588850"/>
                </a:cubicBezTo>
                <a:cubicBezTo>
                  <a:pt x="581399" y="1588850"/>
                  <a:pt x="0" y="1233174"/>
                  <a:pt x="0" y="79442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3689" tIns="286022" rIns="433689" bIns="286022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dirty="0" smtClean="0"/>
              <a:t>Renforcement de la pluridisciplinarité : ingénieurs, neuroscientifiques, soignants, rééducateurs, …</a:t>
            </a:r>
            <a:endParaRPr lang="en-US" sz="2000" kern="1200" dirty="0"/>
          </a:p>
        </p:txBody>
      </p:sp>
      <p:sp>
        <p:nvSpPr>
          <p:cNvPr id="15" name="Forme libre 14"/>
          <p:cNvSpPr/>
          <p:nvPr/>
        </p:nvSpPr>
        <p:spPr>
          <a:xfrm>
            <a:off x="4210448" y="3340546"/>
            <a:ext cx="3887037" cy="1638871"/>
          </a:xfrm>
          <a:custGeom>
            <a:avLst/>
            <a:gdLst>
              <a:gd name="connsiteX0" fmla="*/ 0 w 2597183"/>
              <a:gd name="connsiteY0" fmla="*/ 794425 h 1588849"/>
              <a:gd name="connsiteX1" fmla="*/ 1298592 w 2597183"/>
              <a:gd name="connsiteY1" fmla="*/ 0 h 1588849"/>
              <a:gd name="connsiteX2" fmla="*/ 2597184 w 2597183"/>
              <a:gd name="connsiteY2" fmla="*/ 794425 h 1588849"/>
              <a:gd name="connsiteX3" fmla="*/ 1298592 w 2597183"/>
              <a:gd name="connsiteY3" fmla="*/ 1588850 h 1588849"/>
              <a:gd name="connsiteX4" fmla="*/ 0 w 2597183"/>
              <a:gd name="connsiteY4" fmla="*/ 794425 h 158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7183" h="1588849">
                <a:moveTo>
                  <a:pt x="0" y="794425"/>
                </a:moveTo>
                <a:cubicBezTo>
                  <a:pt x="0" y="355676"/>
                  <a:pt x="581399" y="0"/>
                  <a:pt x="1298592" y="0"/>
                </a:cubicBezTo>
                <a:cubicBezTo>
                  <a:pt x="2015785" y="0"/>
                  <a:pt x="2597184" y="355676"/>
                  <a:pt x="2597184" y="794425"/>
                </a:cubicBezTo>
                <a:cubicBezTo>
                  <a:pt x="2597184" y="1233174"/>
                  <a:pt x="2015785" y="1588850"/>
                  <a:pt x="1298592" y="1588850"/>
                </a:cubicBezTo>
                <a:cubicBezTo>
                  <a:pt x="581399" y="1588850"/>
                  <a:pt x="0" y="1233174"/>
                  <a:pt x="0" y="79442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3689" tIns="286022" rIns="433689" bIns="286022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kern="1200" dirty="0" smtClean="0"/>
              <a:t>Implication des utilisateurs potentiels plus en amont des projets, design « centré sur l’utilisateur »</a:t>
            </a:r>
            <a:endParaRPr lang="en-US" sz="2000" kern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406303" y="6150757"/>
            <a:ext cx="5490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Interface cerveau-machine utilisable en vie réelle, par des personnes en situation de handicap</a:t>
            </a:r>
            <a:endParaRPr lang="en-US" dirty="0"/>
          </a:p>
        </p:txBody>
      </p:sp>
      <p:grpSp>
        <p:nvGrpSpPr>
          <p:cNvPr id="4" name="Groupe 3"/>
          <p:cNvGrpSpPr/>
          <p:nvPr/>
        </p:nvGrpSpPr>
        <p:grpSpPr>
          <a:xfrm>
            <a:off x="4658497" y="5202084"/>
            <a:ext cx="3027406" cy="687690"/>
            <a:chOff x="4658497" y="5202084"/>
            <a:chExt cx="3027406" cy="687690"/>
          </a:xfrm>
        </p:grpSpPr>
        <p:sp>
          <p:nvSpPr>
            <p:cNvPr id="9" name="Flèche vers le bas 8"/>
            <p:cNvSpPr/>
            <p:nvPr/>
          </p:nvSpPr>
          <p:spPr>
            <a:xfrm>
              <a:off x="5270473" y="5202084"/>
              <a:ext cx="1766988" cy="687690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" name="ZoneTexte 2"/>
            <p:cNvSpPr txBox="1"/>
            <p:nvPr/>
          </p:nvSpPr>
          <p:spPr>
            <a:xfrm>
              <a:off x="4658497" y="5362832"/>
              <a:ext cx="3027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Futur 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282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3284" y="640911"/>
            <a:ext cx="8911687" cy="1280890"/>
          </a:xfrm>
        </p:spPr>
        <p:txBody>
          <a:bodyPr/>
          <a:lstStyle/>
          <a:p>
            <a:r>
              <a:rPr lang="fr-FR" dirty="0" smtClean="0"/>
              <a:t>Lectures …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36701" y="5714069"/>
            <a:ext cx="1127091" cy="934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6600" dirty="0" smtClean="0"/>
              <a:t>…</a:t>
            </a:r>
          </a:p>
        </p:txBody>
      </p:sp>
      <p:pic>
        <p:nvPicPr>
          <p:cNvPr id="2050" name="Picture 2" descr="http://ecx.images-amazon.com/images/I/51o5gd9n3-L._SY34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06" y="2480705"/>
            <a:ext cx="1552110" cy="235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.decitre.di-static.com/media/catalog/product/cache/1/image/200x303/9df78eab33525d08d6e5fb8d27136e95/9/7/8/2/0/8/1/2/9782081278097F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781" y="2502157"/>
            <a:ext cx="1471231" cy="233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287180" y="5084025"/>
            <a:ext cx="4162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Miguel </a:t>
            </a:r>
            <a:r>
              <a:rPr lang="fr-FR" dirty="0" err="1" smtClean="0"/>
              <a:t>Nicolelis</a:t>
            </a:r>
            <a:r>
              <a:rPr lang="fr-FR" dirty="0" smtClean="0"/>
              <a:t> : </a:t>
            </a:r>
          </a:p>
          <a:p>
            <a:pPr algn="ctr"/>
            <a:r>
              <a:rPr lang="fr-FR" dirty="0" smtClean="0"/>
              <a:t>« Beyond </a:t>
            </a:r>
            <a:r>
              <a:rPr lang="fr-FR" dirty="0" err="1" smtClean="0"/>
              <a:t>boundaries</a:t>
            </a:r>
            <a:r>
              <a:rPr lang="fr-FR" dirty="0" smtClean="0"/>
              <a:t> »</a:t>
            </a:r>
          </a:p>
          <a:p>
            <a:pPr algn="ctr"/>
            <a:r>
              <a:rPr lang="fr-FR" dirty="0" smtClean="0"/>
              <a:t>(« Objectif télépathie » en français)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2199534" y="5084025"/>
            <a:ext cx="533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Future of Brain/Neural Computer Interaction: </a:t>
            </a:r>
            <a:r>
              <a:rPr lang="en-US" b="1" dirty="0" smtClean="0"/>
              <a:t>Horizon </a:t>
            </a:r>
            <a:r>
              <a:rPr lang="en-US" b="1" dirty="0"/>
              <a:t>2020</a:t>
            </a:r>
          </a:p>
          <a:p>
            <a:pPr algn="ctr"/>
            <a:r>
              <a:rPr lang="en-US" dirty="0" smtClean="0"/>
              <a:t>http</a:t>
            </a:r>
            <a:r>
              <a:rPr lang="en-US" dirty="0"/>
              <a:t>://bnci-horizon-2020.eu/</a:t>
            </a:r>
          </a:p>
        </p:txBody>
      </p:sp>
      <p:pic>
        <p:nvPicPr>
          <p:cNvPr id="6" name="Picture 2" descr="logo BNC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48" y="3837290"/>
            <a:ext cx="2813545" cy="99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66379" y="2921667"/>
            <a:ext cx="30224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En ligne : 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L’interface </a:t>
            </a:r>
            <a:r>
              <a:rPr lang="fr-FR" b="1" dirty="0"/>
              <a:t>cerveau-machine ou </a:t>
            </a:r>
            <a:r>
              <a:rPr lang="fr-FR" b="1" dirty="0" smtClean="0"/>
              <a:t>« agir </a:t>
            </a:r>
            <a:r>
              <a:rPr lang="fr-FR" b="1" dirty="0"/>
              <a:t>par la </a:t>
            </a:r>
            <a:r>
              <a:rPr lang="fr-FR" b="1" dirty="0" smtClean="0"/>
              <a:t>pensée », Dossier Inserm (</a:t>
            </a:r>
            <a:r>
              <a:rPr lang="fr-FR" b="1" dirty="0" err="1" smtClean="0"/>
              <a:t>F.Berger</a:t>
            </a:r>
            <a:r>
              <a:rPr lang="fr-FR" b="1" dirty="0" smtClean="0"/>
              <a:t>, </a:t>
            </a:r>
            <a:r>
              <a:rPr lang="fr-FR" b="1" dirty="0" err="1" smtClean="0"/>
              <a:t>J.Mattout</a:t>
            </a:r>
            <a:r>
              <a:rPr lang="fr-FR" b="1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shalklab.org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…</a:t>
            </a:r>
            <a:endParaRPr lang="fr-FR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05481"/>
            <a:ext cx="10404389" cy="1339896"/>
          </a:xfrm>
        </p:spPr>
        <p:txBody>
          <a:bodyPr>
            <a:noAutofit/>
          </a:bodyPr>
          <a:lstStyle/>
          <a:p>
            <a:r>
              <a:rPr lang="en-US" sz="2800" b="1" dirty="0"/>
              <a:t>International BCI Meeting </a:t>
            </a:r>
            <a:r>
              <a:rPr lang="en-US" sz="2800" b="1" dirty="0" smtClean="0"/>
              <a:t>2016 : </a:t>
            </a:r>
            <a:r>
              <a:rPr lang="en-US" sz="2800" b="1" dirty="0"/>
              <a:t>Virtual Forum of BCI </a:t>
            </a:r>
            <a:r>
              <a:rPr lang="en-US" sz="2800" b="1" dirty="0" smtClean="0"/>
              <a:t>Users </a:t>
            </a:r>
            <a:br>
              <a:rPr lang="en-US" sz="2800" b="1" dirty="0" smtClean="0"/>
            </a:br>
            <a:r>
              <a:rPr lang="en-US" sz="2800" b="1" dirty="0" smtClean="0"/>
              <a:t>&gt; Appel </a:t>
            </a:r>
            <a:r>
              <a:rPr lang="en-US" sz="2800" b="1" dirty="0" err="1" smtClean="0"/>
              <a:t>d’offre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vidéos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7680" y="2428313"/>
            <a:ext cx="9916709" cy="35993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/>
              <a:t>Témoignages</a:t>
            </a:r>
            <a:r>
              <a:rPr lang="en-US" dirty="0" smtClean="0"/>
              <a:t> sur </a:t>
            </a:r>
            <a:r>
              <a:rPr lang="en-US" dirty="0" err="1" smtClean="0"/>
              <a:t>ce</a:t>
            </a:r>
            <a:r>
              <a:rPr lang="en-US" dirty="0" smtClean="0"/>
              <a:t> que </a:t>
            </a:r>
            <a:r>
              <a:rPr lang="en-US" dirty="0" err="1" smtClean="0"/>
              <a:t>signifient</a:t>
            </a:r>
            <a:r>
              <a:rPr lang="en-US" dirty="0" smtClean="0"/>
              <a:t> les interfaces </a:t>
            </a:r>
            <a:r>
              <a:rPr lang="en-US" dirty="0" err="1" smtClean="0"/>
              <a:t>cerveaux</a:t>
            </a:r>
            <a:r>
              <a:rPr lang="en-US" dirty="0" smtClean="0"/>
              <a:t>-machines pour les </a:t>
            </a:r>
            <a:r>
              <a:rPr lang="en-US" dirty="0" err="1" smtClean="0"/>
              <a:t>utilisateurs</a:t>
            </a:r>
            <a:r>
              <a:rPr lang="en-US" dirty="0" smtClean="0"/>
              <a:t> </a:t>
            </a:r>
            <a:r>
              <a:rPr lang="en-US" dirty="0" err="1" smtClean="0"/>
              <a:t>potentiels</a:t>
            </a:r>
            <a:r>
              <a:rPr lang="en-US" dirty="0" smtClean="0"/>
              <a:t>, et </a:t>
            </a:r>
            <a:r>
              <a:rPr lang="en-US" dirty="0" err="1" smtClean="0"/>
              <a:t>en</a:t>
            </a:r>
            <a:r>
              <a:rPr lang="en-US" dirty="0" smtClean="0"/>
              <a:t> quoi </a:t>
            </a:r>
            <a:r>
              <a:rPr lang="en-US" dirty="0" err="1" smtClean="0"/>
              <a:t>elles</a:t>
            </a:r>
            <a:r>
              <a:rPr lang="en-US" dirty="0" smtClean="0"/>
              <a:t> </a:t>
            </a:r>
            <a:r>
              <a:rPr lang="en-US" dirty="0" err="1" smtClean="0"/>
              <a:t>pourraient</a:t>
            </a:r>
            <a:r>
              <a:rPr lang="en-US" dirty="0" smtClean="0"/>
              <a:t> changer </a:t>
            </a:r>
            <a:r>
              <a:rPr lang="en-US" dirty="0" err="1" smtClean="0"/>
              <a:t>leur</a:t>
            </a:r>
            <a:r>
              <a:rPr lang="en-US" dirty="0" smtClean="0"/>
              <a:t> vie</a:t>
            </a:r>
          </a:p>
          <a:p>
            <a:pPr algn="just"/>
            <a:r>
              <a:rPr lang="en-US" dirty="0" err="1" smtClean="0"/>
              <a:t>Eduquer</a:t>
            </a:r>
            <a:r>
              <a:rPr lang="en-US" dirty="0" smtClean="0"/>
              <a:t> les </a:t>
            </a:r>
            <a:r>
              <a:rPr lang="en-US" dirty="0" err="1" smtClean="0"/>
              <a:t>chercheurs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BCI sur qui </a:t>
            </a:r>
            <a:r>
              <a:rPr lang="en-US" dirty="0" err="1" smtClean="0"/>
              <a:t>sont</a:t>
            </a:r>
            <a:r>
              <a:rPr lang="en-US" dirty="0" smtClean="0"/>
              <a:t> les </a:t>
            </a:r>
            <a:r>
              <a:rPr lang="en-US" dirty="0" err="1" smtClean="0"/>
              <a:t>utilisateurs</a:t>
            </a:r>
            <a:r>
              <a:rPr lang="en-US" dirty="0" smtClean="0"/>
              <a:t> </a:t>
            </a:r>
            <a:r>
              <a:rPr lang="en-US" dirty="0" err="1" smtClean="0"/>
              <a:t>potentiels</a:t>
            </a:r>
            <a:r>
              <a:rPr lang="en-US" dirty="0" smtClean="0"/>
              <a:t>, comment </a:t>
            </a: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utilisent</a:t>
            </a:r>
            <a:r>
              <a:rPr lang="en-US" dirty="0" smtClean="0"/>
              <a:t> les </a:t>
            </a:r>
            <a:r>
              <a:rPr lang="en-US" dirty="0" err="1" smtClean="0"/>
              <a:t>autres</a:t>
            </a:r>
            <a:r>
              <a:rPr lang="en-US" dirty="0" smtClean="0"/>
              <a:t> technologies </a:t>
            </a:r>
            <a:r>
              <a:rPr lang="en-US" dirty="0" err="1" smtClean="0"/>
              <a:t>d’assistance</a:t>
            </a:r>
            <a:r>
              <a:rPr lang="en-US" dirty="0" smtClean="0"/>
              <a:t>, et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qu’ils</a:t>
            </a:r>
            <a:r>
              <a:rPr lang="en-US" dirty="0" smtClean="0"/>
              <a:t> </a:t>
            </a:r>
            <a:r>
              <a:rPr lang="en-US" dirty="0" err="1" smtClean="0"/>
              <a:t>espèrent</a:t>
            </a:r>
            <a:r>
              <a:rPr lang="en-US" dirty="0" smtClean="0"/>
              <a:t> de </a:t>
            </a:r>
            <a:r>
              <a:rPr lang="en-US" dirty="0" err="1" smtClean="0"/>
              <a:t>ces</a:t>
            </a:r>
            <a:r>
              <a:rPr lang="en-US" dirty="0" smtClean="0"/>
              <a:t> technologies</a:t>
            </a:r>
          </a:p>
          <a:p>
            <a:pPr algn="just"/>
            <a:r>
              <a:rPr lang="en-US" dirty="0" err="1" smtClean="0"/>
              <a:t>Vidéo</a:t>
            </a:r>
            <a:r>
              <a:rPr lang="en-US" dirty="0" smtClean="0"/>
              <a:t> </a:t>
            </a:r>
            <a:r>
              <a:rPr lang="en-US" dirty="0" err="1" smtClean="0"/>
              <a:t>d’utilisateurs</a:t>
            </a:r>
            <a:r>
              <a:rPr lang="en-US" dirty="0" smtClean="0"/>
              <a:t> </a:t>
            </a:r>
            <a:r>
              <a:rPr lang="en-US" dirty="0" err="1" smtClean="0"/>
              <a:t>potentiels</a:t>
            </a:r>
            <a:r>
              <a:rPr lang="en-US" dirty="0" smtClean="0"/>
              <a:t> de BCI, </a:t>
            </a:r>
            <a:r>
              <a:rPr lang="en-US" dirty="0" err="1" smtClean="0"/>
              <a:t>ou</a:t>
            </a:r>
            <a:r>
              <a:rPr lang="en-US" dirty="0" smtClean="0"/>
              <a:t> de </a:t>
            </a:r>
            <a:r>
              <a:rPr lang="en-US" dirty="0" err="1" smtClean="0"/>
              <a:t>leurs</a:t>
            </a:r>
            <a:r>
              <a:rPr lang="en-US" dirty="0" smtClean="0"/>
              <a:t> </a:t>
            </a:r>
            <a:r>
              <a:rPr lang="en-US" dirty="0" err="1" smtClean="0"/>
              <a:t>proches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soignants</a:t>
            </a:r>
            <a:r>
              <a:rPr lang="en-US" dirty="0" smtClean="0"/>
              <a:t>, </a:t>
            </a:r>
            <a:r>
              <a:rPr lang="en-US" dirty="0" err="1" smtClean="0"/>
              <a:t>répondant</a:t>
            </a:r>
            <a:r>
              <a:rPr lang="en-US" dirty="0" smtClean="0"/>
              <a:t> à la question “que </a:t>
            </a:r>
            <a:r>
              <a:rPr lang="en-US" dirty="0" err="1" smtClean="0"/>
              <a:t>signifie</a:t>
            </a:r>
            <a:r>
              <a:rPr lang="en-US" dirty="0" smtClean="0"/>
              <a:t> pour </a:t>
            </a:r>
            <a:r>
              <a:rPr lang="en-US" dirty="0" err="1" smtClean="0"/>
              <a:t>vous</a:t>
            </a:r>
            <a:r>
              <a:rPr lang="en-US" dirty="0" smtClean="0"/>
              <a:t> “interface </a:t>
            </a:r>
            <a:r>
              <a:rPr lang="en-US" dirty="0" err="1" smtClean="0"/>
              <a:t>cerveau</a:t>
            </a:r>
            <a:r>
              <a:rPr lang="en-US" dirty="0" smtClean="0"/>
              <a:t>-machine” </a:t>
            </a:r>
            <a:r>
              <a:rPr lang="en-US" dirty="0" smtClean="0"/>
              <a:t>?</a:t>
            </a:r>
          </a:p>
          <a:p>
            <a:pPr algn="just"/>
            <a:r>
              <a:rPr lang="en-US" dirty="0">
                <a:hlinkClick r:id="rId2"/>
              </a:rPr>
              <a:t>http://tinyurl.com/BCIMeeting2016RFV</a:t>
            </a:r>
            <a:r>
              <a:rPr lang="en-US" dirty="0"/>
              <a:t> </a:t>
            </a:r>
            <a:endParaRPr lang="en-US" dirty="0" smtClean="0"/>
          </a:p>
          <a:p>
            <a:pPr marL="228600" lvl="1" algn="just">
              <a:spcBef>
                <a:spcPts val="1000"/>
              </a:spcBef>
            </a:pPr>
            <a:r>
              <a:rPr lang="en-US" dirty="0" smtClean="0"/>
              <a:t>(à </a:t>
            </a:r>
            <a:r>
              <a:rPr lang="en-US" dirty="0" err="1" smtClean="0"/>
              <a:t>soumettre</a:t>
            </a:r>
            <a:r>
              <a:rPr lang="en-US" dirty="0" smtClean="0"/>
              <a:t> </a:t>
            </a:r>
            <a:r>
              <a:rPr lang="en-US" dirty="0" err="1" smtClean="0"/>
              <a:t>avant</a:t>
            </a:r>
            <a:r>
              <a:rPr lang="en-US" dirty="0" smtClean="0"/>
              <a:t> le 13 </a:t>
            </a:r>
            <a:r>
              <a:rPr lang="en-US" dirty="0" err="1" smtClean="0"/>
              <a:t>avril</a:t>
            </a:r>
            <a:r>
              <a:rPr lang="en-US" dirty="0" smtClean="0"/>
              <a:t>, les sous-</a:t>
            </a:r>
            <a:r>
              <a:rPr lang="en-US" dirty="0" err="1" smtClean="0"/>
              <a:t>titres</a:t>
            </a:r>
            <a:r>
              <a:rPr lang="en-US" dirty="0" smtClean="0"/>
              <a:t> de la video </a:t>
            </a:r>
            <a:r>
              <a:rPr lang="en-US" dirty="0" err="1" smtClean="0"/>
              <a:t>peuvent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apposes par les </a:t>
            </a:r>
            <a:r>
              <a:rPr lang="en-US" dirty="0" smtClean="0"/>
              <a:t> </a:t>
            </a:r>
            <a:r>
              <a:rPr lang="en-US" dirty="0" err="1" smtClean="0"/>
              <a:t>organisateur</a:t>
            </a:r>
            <a:r>
              <a:rPr lang="en-US" dirty="0" err="1" smtClean="0"/>
              <a:t>s</a:t>
            </a:r>
            <a:r>
              <a:rPr lang="en-US" dirty="0"/>
              <a:t> </a:t>
            </a:r>
            <a:r>
              <a:rPr lang="en-US" dirty="0" smtClean="0"/>
              <a:t>;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besoin</a:t>
            </a:r>
            <a:r>
              <a:rPr lang="en-US" dirty="0" smtClean="0"/>
              <a:t> </a:t>
            </a:r>
            <a:r>
              <a:rPr lang="en-US" dirty="0" err="1" smtClean="0"/>
              <a:t>d’aide</a:t>
            </a:r>
            <a:r>
              <a:rPr lang="en-US" dirty="0" smtClean="0"/>
              <a:t> pour la </a:t>
            </a:r>
            <a:r>
              <a:rPr lang="en-US" dirty="0" err="1" smtClean="0"/>
              <a:t>traduction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anglais</a:t>
            </a:r>
            <a:r>
              <a:rPr lang="en-US" dirty="0" smtClean="0"/>
              <a:t>, </a:t>
            </a:r>
            <a:r>
              <a:rPr lang="en-US" dirty="0" err="1" smtClean="0"/>
              <a:t>possibilité</a:t>
            </a:r>
            <a:r>
              <a:rPr lang="en-US" dirty="0" smtClean="0"/>
              <a:t> de me </a:t>
            </a:r>
            <a:r>
              <a:rPr lang="en-US" dirty="0" err="1" smtClean="0"/>
              <a:t>contacter</a:t>
            </a:r>
            <a:r>
              <a:rPr lang="en-US" dirty="0" smtClean="0"/>
              <a:t> : </a:t>
            </a:r>
            <a:r>
              <a:rPr lang="fr-FR" dirty="0" smtClean="0">
                <a:hlinkClick r:id="rId3"/>
              </a:rPr>
              <a:t>perrine.seguin@outlook.fr</a:t>
            </a:r>
            <a:r>
              <a:rPr lang="fr-FR" dirty="0" smtClean="0"/>
              <a:t> )</a:t>
            </a:r>
            <a:endParaRPr lang="en-US" dirty="0"/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390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Présentation générale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fr-FR" dirty="0" smtClean="0"/>
              <a:t>Définition</a:t>
            </a:r>
          </a:p>
          <a:p>
            <a:pPr marL="457200" indent="-457200">
              <a:buAutoNum type="alphaUcPeriod"/>
            </a:pPr>
            <a:r>
              <a:rPr lang="fr-FR" dirty="0" smtClean="0"/>
              <a:t>Méthodes de recueil du signal cérébral / Comparatif</a:t>
            </a:r>
          </a:p>
          <a:p>
            <a:pPr marL="457200" indent="-457200">
              <a:buAutoNum type="alphaUcPeriod"/>
            </a:pPr>
            <a:r>
              <a:rPr lang="fr-FR" dirty="0" smtClean="0"/>
              <a:t>Classification selon la fonction</a:t>
            </a:r>
          </a:p>
          <a:p>
            <a:pPr marL="457200" indent="-45720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619" y="753228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 autre projet en cours : Questionnaire pour l’étude de la phase initiale du </a:t>
            </a:r>
            <a:r>
              <a:rPr lang="fr-FR" dirty="0" err="1" smtClean="0"/>
              <a:t>locked</a:t>
            </a:r>
            <a:r>
              <a:rPr lang="fr-FR" dirty="0" smtClean="0"/>
              <a:t>-in syndrome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Questionnaire en partenariat avec ALIS</a:t>
            </a:r>
          </a:p>
          <a:p>
            <a:r>
              <a:rPr lang="fr-FR" dirty="0" smtClean="0"/>
              <a:t>Objectif : </a:t>
            </a:r>
          </a:p>
          <a:p>
            <a:pPr lvl="1"/>
            <a:r>
              <a:rPr lang="fr-FR" dirty="0"/>
              <a:t>Mieux comprendre les premiers temps du LIS, juste après la survenue, ce que l'on nomme "la phase initiale" </a:t>
            </a:r>
            <a:endParaRPr lang="fr-FR" dirty="0" smtClean="0"/>
          </a:p>
          <a:p>
            <a:pPr lvl="1"/>
            <a:r>
              <a:rPr lang="fr-FR" dirty="0" smtClean="0"/>
              <a:t>Et notamment </a:t>
            </a:r>
            <a:r>
              <a:rPr lang="fr-FR" dirty="0"/>
              <a:t>la </a:t>
            </a:r>
            <a:r>
              <a:rPr lang="fr-FR" dirty="0" smtClean="0"/>
              <a:t>restauration de </a:t>
            </a:r>
            <a:r>
              <a:rPr lang="fr-FR" dirty="0"/>
              <a:t>la </a:t>
            </a:r>
            <a:r>
              <a:rPr lang="fr-FR" dirty="0" smtClean="0"/>
              <a:t>communication</a:t>
            </a:r>
          </a:p>
          <a:p>
            <a:pPr lvl="1"/>
            <a:r>
              <a:rPr lang="fr-FR" dirty="0" smtClean="0"/>
              <a:t>Faire </a:t>
            </a:r>
            <a:r>
              <a:rPr lang="fr-FR" dirty="0"/>
              <a:t>progresser la prise en charge lors de cette </a:t>
            </a:r>
            <a:r>
              <a:rPr lang="fr-FR" dirty="0" smtClean="0"/>
              <a:t>période</a:t>
            </a:r>
          </a:p>
          <a:p>
            <a:pPr lvl="1"/>
            <a:endParaRPr lang="fr-FR" dirty="0"/>
          </a:p>
          <a:p>
            <a:pPr lvl="1"/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goo.gl/forms/uz6Klp8Xlp</a:t>
            </a:r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dirty="0"/>
              <a:t>Mon contact : perrine.seguin@outlook.fr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3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 9"/>
          <p:cNvSpPr/>
          <p:nvPr/>
        </p:nvSpPr>
        <p:spPr>
          <a:xfrm>
            <a:off x="5635902" y="3791925"/>
            <a:ext cx="2524193" cy="2369469"/>
          </a:xfrm>
          <a:custGeom>
            <a:avLst/>
            <a:gdLst>
              <a:gd name="connsiteX0" fmla="*/ 1799798 w 2524193"/>
              <a:gd name="connsiteY0" fmla="*/ 377784 h 2369469"/>
              <a:gd name="connsiteX1" fmla="*/ 1978043 w 2524193"/>
              <a:gd name="connsiteY1" fmla="*/ 216174 h 2369469"/>
              <a:gd name="connsiteX2" fmla="*/ 2140514 w 2524193"/>
              <a:gd name="connsiteY2" fmla="*/ 342215 h 2369469"/>
              <a:gd name="connsiteX3" fmla="*/ 2028282 w 2524193"/>
              <a:gd name="connsiteY3" fmla="*/ 555037 h 2369469"/>
              <a:gd name="connsiteX4" fmla="*/ 2235036 w 2524193"/>
              <a:gd name="connsiteY4" fmla="*/ 886121 h 2369469"/>
              <a:gd name="connsiteX5" fmla="*/ 2475613 w 2524193"/>
              <a:gd name="connsiteY5" fmla="*/ 882764 h 2369469"/>
              <a:gd name="connsiteX6" fmla="*/ 2511754 w 2524193"/>
              <a:gd name="connsiteY6" fmla="*/ 1072262 h 2369469"/>
              <a:gd name="connsiteX7" fmla="*/ 2286829 w 2524193"/>
              <a:gd name="connsiteY7" fmla="*/ 1157687 h 2369469"/>
              <a:gd name="connsiteX8" fmla="*/ 2215024 w 2524193"/>
              <a:gd name="connsiteY8" fmla="*/ 1534182 h 2369469"/>
              <a:gd name="connsiteX9" fmla="*/ 2393875 w 2524193"/>
              <a:gd name="connsiteY9" fmla="*/ 1695120 h 2369469"/>
              <a:gd name="connsiteX10" fmla="*/ 2288996 w 2524193"/>
              <a:gd name="connsiteY10" fmla="*/ 1863066 h 2369469"/>
              <a:gd name="connsiteX11" fmla="*/ 2065892 w 2524193"/>
              <a:gd name="connsiteY11" fmla="*/ 1772993 h 2369469"/>
              <a:gd name="connsiteX12" fmla="*/ 1749127 w 2524193"/>
              <a:gd name="connsiteY12" fmla="*/ 2018732 h 2369469"/>
              <a:gd name="connsiteX13" fmla="*/ 1785104 w 2524193"/>
              <a:gd name="connsiteY13" fmla="*/ 2256628 h 2369469"/>
              <a:gd name="connsiteX14" fmla="*/ 1584012 w 2524193"/>
              <a:gd name="connsiteY14" fmla="*/ 2324296 h 2369469"/>
              <a:gd name="connsiteX15" fmla="*/ 1468850 w 2524193"/>
              <a:gd name="connsiteY15" fmla="*/ 2113046 h 2369469"/>
              <a:gd name="connsiteX16" fmla="*/ 1055342 w 2524193"/>
              <a:gd name="connsiteY16" fmla="*/ 2113046 h 2369469"/>
              <a:gd name="connsiteX17" fmla="*/ 940181 w 2524193"/>
              <a:gd name="connsiteY17" fmla="*/ 2324296 h 2369469"/>
              <a:gd name="connsiteX18" fmla="*/ 739089 w 2524193"/>
              <a:gd name="connsiteY18" fmla="*/ 2256628 h 2369469"/>
              <a:gd name="connsiteX19" fmla="*/ 775066 w 2524193"/>
              <a:gd name="connsiteY19" fmla="*/ 2018732 h 2369469"/>
              <a:gd name="connsiteX20" fmla="*/ 458301 w 2524193"/>
              <a:gd name="connsiteY20" fmla="*/ 1772993 h 2369469"/>
              <a:gd name="connsiteX21" fmla="*/ 235197 w 2524193"/>
              <a:gd name="connsiteY21" fmla="*/ 1863066 h 2369469"/>
              <a:gd name="connsiteX22" fmla="*/ 130318 w 2524193"/>
              <a:gd name="connsiteY22" fmla="*/ 1695120 h 2369469"/>
              <a:gd name="connsiteX23" fmla="*/ 309169 w 2524193"/>
              <a:gd name="connsiteY23" fmla="*/ 1534181 h 2369469"/>
              <a:gd name="connsiteX24" fmla="*/ 237364 w 2524193"/>
              <a:gd name="connsiteY24" fmla="*/ 1157686 h 2369469"/>
              <a:gd name="connsiteX25" fmla="*/ 12439 w 2524193"/>
              <a:gd name="connsiteY25" fmla="*/ 1072262 h 2369469"/>
              <a:gd name="connsiteX26" fmla="*/ 48580 w 2524193"/>
              <a:gd name="connsiteY26" fmla="*/ 882764 h 2369469"/>
              <a:gd name="connsiteX27" fmla="*/ 289157 w 2524193"/>
              <a:gd name="connsiteY27" fmla="*/ 886121 h 2369469"/>
              <a:gd name="connsiteX28" fmla="*/ 495911 w 2524193"/>
              <a:gd name="connsiteY28" fmla="*/ 555037 h 2369469"/>
              <a:gd name="connsiteX29" fmla="*/ 383679 w 2524193"/>
              <a:gd name="connsiteY29" fmla="*/ 342215 h 2369469"/>
              <a:gd name="connsiteX30" fmla="*/ 546150 w 2524193"/>
              <a:gd name="connsiteY30" fmla="*/ 216174 h 2369469"/>
              <a:gd name="connsiteX31" fmla="*/ 724395 w 2524193"/>
              <a:gd name="connsiteY31" fmla="*/ 377784 h 2369469"/>
              <a:gd name="connsiteX32" fmla="*/ 1112965 w 2524193"/>
              <a:gd name="connsiteY32" fmla="*/ 247029 h 2369469"/>
              <a:gd name="connsiteX33" fmla="*/ 1154738 w 2524193"/>
              <a:gd name="connsiteY33" fmla="*/ 10082 h 2369469"/>
              <a:gd name="connsiteX34" fmla="*/ 1369455 w 2524193"/>
              <a:gd name="connsiteY34" fmla="*/ 10082 h 2369469"/>
              <a:gd name="connsiteX35" fmla="*/ 1411228 w 2524193"/>
              <a:gd name="connsiteY35" fmla="*/ 247029 h 2369469"/>
              <a:gd name="connsiteX36" fmla="*/ 1799798 w 2524193"/>
              <a:gd name="connsiteY36" fmla="*/ 377784 h 236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24193" h="2369469">
                <a:moveTo>
                  <a:pt x="1799798" y="377784"/>
                </a:moveTo>
                <a:lnTo>
                  <a:pt x="1978043" y="216174"/>
                </a:lnTo>
                <a:lnTo>
                  <a:pt x="2140514" y="342215"/>
                </a:lnTo>
                <a:lnTo>
                  <a:pt x="2028282" y="555037"/>
                </a:lnTo>
                <a:cubicBezTo>
                  <a:pt x="2120809" y="651269"/>
                  <a:pt x="2191158" y="763921"/>
                  <a:pt x="2235036" y="886121"/>
                </a:cubicBezTo>
                <a:lnTo>
                  <a:pt x="2475613" y="882764"/>
                </a:lnTo>
                <a:lnTo>
                  <a:pt x="2511754" y="1072262"/>
                </a:lnTo>
                <a:lnTo>
                  <a:pt x="2286829" y="1157687"/>
                </a:lnTo>
                <a:cubicBezTo>
                  <a:pt x="2290803" y="1286392"/>
                  <a:pt x="2266371" y="1414496"/>
                  <a:pt x="2215024" y="1534182"/>
                </a:cubicBezTo>
                <a:lnTo>
                  <a:pt x="2393875" y="1695120"/>
                </a:lnTo>
                <a:lnTo>
                  <a:pt x="2288996" y="1863066"/>
                </a:lnTo>
                <a:lnTo>
                  <a:pt x="2065892" y="1772993"/>
                </a:lnTo>
                <a:cubicBezTo>
                  <a:pt x="1979454" y="1873948"/>
                  <a:pt x="1871673" y="1957562"/>
                  <a:pt x="1749127" y="2018732"/>
                </a:cubicBezTo>
                <a:lnTo>
                  <a:pt x="1785104" y="2256628"/>
                </a:lnTo>
                <a:lnTo>
                  <a:pt x="1584012" y="2324296"/>
                </a:lnTo>
                <a:lnTo>
                  <a:pt x="1468850" y="2113046"/>
                </a:lnTo>
                <a:cubicBezTo>
                  <a:pt x="1332445" y="2139014"/>
                  <a:pt x="1191747" y="2139014"/>
                  <a:pt x="1055342" y="2113046"/>
                </a:cubicBezTo>
                <a:lnTo>
                  <a:pt x="940181" y="2324296"/>
                </a:lnTo>
                <a:lnTo>
                  <a:pt x="739089" y="2256628"/>
                </a:lnTo>
                <a:lnTo>
                  <a:pt x="775066" y="2018732"/>
                </a:lnTo>
                <a:cubicBezTo>
                  <a:pt x="652519" y="1957562"/>
                  <a:pt x="544739" y="1873948"/>
                  <a:pt x="458301" y="1772993"/>
                </a:cubicBezTo>
                <a:lnTo>
                  <a:pt x="235197" y="1863066"/>
                </a:lnTo>
                <a:lnTo>
                  <a:pt x="130318" y="1695120"/>
                </a:lnTo>
                <a:lnTo>
                  <a:pt x="309169" y="1534181"/>
                </a:lnTo>
                <a:cubicBezTo>
                  <a:pt x="257822" y="1414495"/>
                  <a:pt x="233390" y="1286391"/>
                  <a:pt x="237364" y="1157686"/>
                </a:cubicBezTo>
                <a:lnTo>
                  <a:pt x="12439" y="1072262"/>
                </a:lnTo>
                <a:lnTo>
                  <a:pt x="48580" y="882764"/>
                </a:lnTo>
                <a:lnTo>
                  <a:pt x="289157" y="886121"/>
                </a:lnTo>
                <a:cubicBezTo>
                  <a:pt x="333035" y="763921"/>
                  <a:pt x="403384" y="651269"/>
                  <a:pt x="495911" y="555037"/>
                </a:cubicBezTo>
                <a:lnTo>
                  <a:pt x="383679" y="342215"/>
                </a:lnTo>
                <a:lnTo>
                  <a:pt x="546150" y="216174"/>
                </a:lnTo>
                <a:lnTo>
                  <a:pt x="724395" y="377784"/>
                </a:lnTo>
                <a:cubicBezTo>
                  <a:pt x="842967" y="310250"/>
                  <a:pt x="975180" y="265760"/>
                  <a:pt x="1112965" y="247029"/>
                </a:cubicBezTo>
                <a:lnTo>
                  <a:pt x="1154738" y="10082"/>
                </a:lnTo>
                <a:lnTo>
                  <a:pt x="1369455" y="10082"/>
                </a:lnTo>
                <a:lnTo>
                  <a:pt x="1411228" y="247029"/>
                </a:lnTo>
                <a:cubicBezTo>
                  <a:pt x="1549013" y="265760"/>
                  <a:pt x="1681226" y="310250"/>
                  <a:pt x="1799798" y="377784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4961" tIns="574087" rIns="514961" bIns="615526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500" kern="1200" dirty="0" smtClean="0"/>
              <a:t>Merci d’avance à tous ceux qui vont le remplir !</a:t>
            </a:r>
            <a:endParaRPr lang="en-US" sz="1500" kern="1200" dirty="0"/>
          </a:p>
        </p:txBody>
      </p:sp>
      <p:sp>
        <p:nvSpPr>
          <p:cNvPr id="11" name="Forme libre 10"/>
          <p:cNvSpPr/>
          <p:nvPr/>
        </p:nvSpPr>
        <p:spPr>
          <a:xfrm>
            <a:off x="2973545" y="2202373"/>
            <a:ext cx="3186748" cy="3034472"/>
          </a:xfrm>
          <a:custGeom>
            <a:avLst/>
            <a:gdLst>
              <a:gd name="connsiteX0" fmla="*/ 2400675 w 3186748"/>
              <a:gd name="connsiteY0" fmla="*/ 768555 h 3034472"/>
              <a:gd name="connsiteX1" fmla="*/ 2844042 w 3186748"/>
              <a:gd name="connsiteY1" fmla="*/ 620047 h 3034472"/>
              <a:gd name="connsiteX2" fmla="*/ 3022655 w 3186748"/>
              <a:gd name="connsiteY2" fmla="*/ 908719 h 3034472"/>
              <a:gd name="connsiteX3" fmla="*/ 2691883 w 3186748"/>
              <a:gd name="connsiteY3" fmla="*/ 1239201 h 3034472"/>
              <a:gd name="connsiteX4" fmla="*/ 2691883 w 3186748"/>
              <a:gd name="connsiteY4" fmla="*/ 1795271 h 3034472"/>
              <a:gd name="connsiteX5" fmla="*/ 3022655 w 3186748"/>
              <a:gd name="connsiteY5" fmla="*/ 2125753 h 3034472"/>
              <a:gd name="connsiteX6" fmla="*/ 2844042 w 3186748"/>
              <a:gd name="connsiteY6" fmla="*/ 2414425 h 3034472"/>
              <a:gd name="connsiteX7" fmla="*/ 2400675 w 3186748"/>
              <a:gd name="connsiteY7" fmla="*/ 2265917 h 3034472"/>
              <a:gd name="connsiteX8" fmla="*/ 1884581 w 3186748"/>
              <a:gd name="connsiteY8" fmla="*/ 2543952 h 3034472"/>
              <a:gd name="connsiteX9" fmla="*/ 1777586 w 3186748"/>
              <a:gd name="connsiteY9" fmla="*/ 2999123 h 3034472"/>
              <a:gd name="connsiteX10" fmla="*/ 1409162 w 3186748"/>
              <a:gd name="connsiteY10" fmla="*/ 2999123 h 3034472"/>
              <a:gd name="connsiteX11" fmla="*/ 1302166 w 3186748"/>
              <a:gd name="connsiteY11" fmla="*/ 2543952 h 3034472"/>
              <a:gd name="connsiteX12" fmla="*/ 786072 w 3186748"/>
              <a:gd name="connsiteY12" fmla="*/ 2265917 h 3034472"/>
              <a:gd name="connsiteX13" fmla="*/ 342706 w 3186748"/>
              <a:gd name="connsiteY13" fmla="*/ 2414425 h 3034472"/>
              <a:gd name="connsiteX14" fmla="*/ 164093 w 3186748"/>
              <a:gd name="connsiteY14" fmla="*/ 2125753 h 3034472"/>
              <a:gd name="connsiteX15" fmla="*/ 494865 w 3186748"/>
              <a:gd name="connsiteY15" fmla="*/ 1795271 h 3034472"/>
              <a:gd name="connsiteX16" fmla="*/ 494865 w 3186748"/>
              <a:gd name="connsiteY16" fmla="*/ 1239201 h 3034472"/>
              <a:gd name="connsiteX17" fmla="*/ 164093 w 3186748"/>
              <a:gd name="connsiteY17" fmla="*/ 908719 h 3034472"/>
              <a:gd name="connsiteX18" fmla="*/ 342706 w 3186748"/>
              <a:gd name="connsiteY18" fmla="*/ 620047 h 3034472"/>
              <a:gd name="connsiteX19" fmla="*/ 786073 w 3186748"/>
              <a:gd name="connsiteY19" fmla="*/ 768555 h 3034472"/>
              <a:gd name="connsiteX20" fmla="*/ 1302167 w 3186748"/>
              <a:gd name="connsiteY20" fmla="*/ 490520 h 3034472"/>
              <a:gd name="connsiteX21" fmla="*/ 1409162 w 3186748"/>
              <a:gd name="connsiteY21" fmla="*/ 35349 h 3034472"/>
              <a:gd name="connsiteX22" fmla="*/ 1777586 w 3186748"/>
              <a:gd name="connsiteY22" fmla="*/ 35349 h 3034472"/>
              <a:gd name="connsiteX23" fmla="*/ 1884582 w 3186748"/>
              <a:gd name="connsiteY23" fmla="*/ 490520 h 3034472"/>
              <a:gd name="connsiteX24" fmla="*/ 2400676 w 3186748"/>
              <a:gd name="connsiteY24" fmla="*/ 768555 h 3034472"/>
              <a:gd name="connsiteX25" fmla="*/ 2400675 w 3186748"/>
              <a:gd name="connsiteY25" fmla="*/ 768555 h 303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86748" h="3034472">
                <a:moveTo>
                  <a:pt x="2400675" y="768555"/>
                </a:moveTo>
                <a:lnTo>
                  <a:pt x="2844042" y="620047"/>
                </a:lnTo>
                <a:lnTo>
                  <a:pt x="3022655" y="908719"/>
                </a:lnTo>
                <a:lnTo>
                  <a:pt x="2691883" y="1239201"/>
                </a:lnTo>
                <a:cubicBezTo>
                  <a:pt x="2744808" y="1421268"/>
                  <a:pt x="2744808" y="1613204"/>
                  <a:pt x="2691883" y="1795271"/>
                </a:cubicBezTo>
                <a:lnTo>
                  <a:pt x="3022655" y="2125753"/>
                </a:lnTo>
                <a:lnTo>
                  <a:pt x="2844042" y="2414425"/>
                </a:lnTo>
                <a:lnTo>
                  <a:pt x="2400675" y="2265917"/>
                </a:lnTo>
                <a:cubicBezTo>
                  <a:pt x="2258159" y="2399719"/>
                  <a:pt x="2080022" y="2495687"/>
                  <a:pt x="1884581" y="2543952"/>
                </a:cubicBezTo>
                <a:lnTo>
                  <a:pt x="1777586" y="2999123"/>
                </a:lnTo>
                <a:lnTo>
                  <a:pt x="1409162" y="2999123"/>
                </a:lnTo>
                <a:lnTo>
                  <a:pt x="1302166" y="2543952"/>
                </a:lnTo>
                <a:cubicBezTo>
                  <a:pt x="1106725" y="2495687"/>
                  <a:pt x="928588" y="2399719"/>
                  <a:pt x="786072" y="2265917"/>
                </a:cubicBezTo>
                <a:lnTo>
                  <a:pt x="342706" y="2414425"/>
                </a:lnTo>
                <a:lnTo>
                  <a:pt x="164093" y="2125753"/>
                </a:lnTo>
                <a:lnTo>
                  <a:pt x="494865" y="1795271"/>
                </a:lnTo>
                <a:cubicBezTo>
                  <a:pt x="441940" y="1613204"/>
                  <a:pt x="441940" y="1421268"/>
                  <a:pt x="494865" y="1239201"/>
                </a:cubicBezTo>
                <a:lnTo>
                  <a:pt x="164093" y="908719"/>
                </a:lnTo>
                <a:lnTo>
                  <a:pt x="342706" y="620047"/>
                </a:lnTo>
                <a:lnTo>
                  <a:pt x="786073" y="768555"/>
                </a:lnTo>
                <a:cubicBezTo>
                  <a:pt x="928589" y="634753"/>
                  <a:pt x="1106726" y="538785"/>
                  <a:pt x="1302167" y="490520"/>
                </a:cubicBezTo>
                <a:lnTo>
                  <a:pt x="1409162" y="35349"/>
                </a:lnTo>
                <a:lnTo>
                  <a:pt x="1777586" y="35349"/>
                </a:lnTo>
                <a:lnTo>
                  <a:pt x="1884582" y="490520"/>
                </a:lnTo>
                <a:cubicBezTo>
                  <a:pt x="2080023" y="538785"/>
                  <a:pt x="2258160" y="634753"/>
                  <a:pt x="2400676" y="768555"/>
                </a:cubicBezTo>
                <a:lnTo>
                  <a:pt x="2400675" y="76855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2404066"/>
              <a:satOff val="-4882"/>
              <a:lumOff val="313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5123" tIns="787605" rIns="805123" bIns="7876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500" dirty="0" smtClean="0"/>
              <a:t>Merci à tous ceux qui ont rempli le questionnaire !</a:t>
            </a:r>
            <a:endParaRPr lang="en-US" sz="1500" kern="1200" dirty="0"/>
          </a:p>
        </p:txBody>
      </p:sp>
      <p:sp>
        <p:nvSpPr>
          <p:cNvPr id="12" name="Forme libre 11"/>
          <p:cNvSpPr/>
          <p:nvPr/>
        </p:nvSpPr>
        <p:spPr>
          <a:xfrm>
            <a:off x="4429759" y="153449"/>
            <a:ext cx="3291840" cy="3291840"/>
          </a:xfrm>
          <a:custGeom>
            <a:avLst/>
            <a:gdLst>
              <a:gd name="connsiteX0" fmla="*/ 2011120 w 2687776"/>
              <a:gd name="connsiteY0" fmla="*/ 680745 h 2687776"/>
              <a:gd name="connsiteX1" fmla="*/ 2407658 w 2687776"/>
              <a:gd name="connsiteY1" fmla="*/ 561236 h 2687776"/>
              <a:gd name="connsiteX2" fmla="*/ 2553569 w 2687776"/>
              <a:gd name="connsiteY2" fmla="*/ 813962 h 2687776"/>
              <a:gd name="connsiteX3" fmla="*/ 2251803 w 2687776"/>
              <a:gd name="connsiteY3" fmla="*/ 1097619 h 2687776"/>
              <a:gd name="connsiteX4" fmla="*/ 2251803 w 2687776"/>
              <a:gd name="connsiteY4" fmla="*/ 1590157 h 2687776"/>
              <a:gd name="connsiteX5" fmla="*/ 2553569 w 2687776"/>
              <a:gd name="connsiteY5" fmla="*/ 1873814 h 2687776"/>
              <a:gd name="connsiteX6" fmla="*/ 2407658 w 2687776"/>
              <a:gd name="connsiteY6" fmla="*/ 2126540 h 2687776"/>
              <a:gd name="connsiteX7" fmla="*/ 2011120 w 2687776"/>
              <a:gd name="connsiteY7" fmla="*/ 2007031 h 2687776"/>
              <a:gd name="connsiteX8" fmla="*/ 1584570 w 2687776"/>
              <a:gd name="connsiteY8" fmla="*/ 2253300 h 2687776"/>
              <a:gd name="connsiteX9" fmla="*/ 1489799 w 2687776"/>
              <a:gd name="connsiteY9" fmla="*/ 2656466 h 2687776"/>
              <a:gd name="connsiteX10" fmla="*/ 1197977 w 2687776"/>
              <a:gd name="connsiteY10" fmla="*/ 2656466 h 2687776"/>
              <a:gd name="connsiteX11" fmla="*/ 1103206 w 2687776"/>
              <a:gd name="connsiteY11" fmla="*/ 2253299 h 2687776"/>
              <a:gd name="connsiteX12" fmla="*/ 676656 w 2687776"/>
              <a:gd name="connsiteY12" fmla="*/ 2007030 h 2687776"/>
              <a:gd name="connsiteX13" fmla="*/ 280118 w 2687776"/>
              <a:gd name="connsiteY13" fmla="*/ 2126540 h 2687776"/>
              <a:gd name="connsiteX14" fmla="*/ 134207 w 2687776"/>
              <a:gd name="connsiteY14" fmla="*/ 1873814 h 2687776"/>
              <a:gd name="connsiteX15" fmla="*/ 435973 w 2687776"/>
              <a:gd name="connsiteY15" fmla="*/ 1590157 h 2687776"/>
              <a:gd name="connsiteX16" fmla="*/ 435973 w 2687776"/>
              <a:gd name="connsiteY16" fmla="*/ 1097619 h 2687776"/>
              <a:gd name="connsiteX17" fmla="*/ 134207 w 2687776"/>
              <a:gd name="connsiteY17" fmla="*/ 813962 h 2687776"/>
              <a:gd name="connsiteX18" fmla="*/ 280118 w 2687776"/>
              <a:gd name="connsiteY18" fmla="*/ 561236 h 2687776"/>
              <a:gd name="connsiteX19" fmla="*/ 676656 w 2687776"/>
              <a:gd name="connsiteY19" fmla="*/ 680745 h 2687776"/>
              <a:gd name="connsiteX20" fmla="*/ 1103206 w 2687776"/>
              <a:gd name="connsiteY20" fmla="*/ 434476 h 2687776"/>
              <a:gd name="connsiteX21" fmla="*/ 1197977 w 2687776"/>
              <a:gd name="connsiteY21" fmla="*/ 31310 h 2687776"/>
              <a:gd name="connsiteX22" fmla="*/ 1489799 w 2687776"/>
              <a:gd name="connsiteY22" fmla="*/ 31310 h 2687776"/>
              <a:gd name="connsiteX23" fmla="*/ 1584570 w 2687776"/>
              <a:gd name="connsiteY23" fmla="*/ 434477 h 2687776"/>
              <a:gd name="connsiteX24" fmla="*/ 2011120 w 2687776"/>
              <a:gd name="connsiteY24" fmla="*/ 680746 h 2687776"/>
              <a:gd name="connsiteX25" fmla="*/ 2011120 w 2687776"/>
              <a:gd name="connsiteY25" fmla="*/ 680745 h 268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87776" h="2687776">
                <a:moveTo>
                  <a:pt x="1729979" y="679881"/>
                </a:moveTo>
                <a:lnTo>
                  <a:pt x="2017463" y="501829"/>
                </a:lnTo>
                <a:lnTo>
                  <a:pt x="2185947" y="670313"/>
                </a:lnTo>
                <a:lnTo>
                  <a:pt x="2007895" y="957797"/>
                </a:lnTo>
                <a:cubicBezTo>
                  <a:pt x="2076474" y="1075739"/>
                  <a:pt x="2112400" y="1209819"/>
                  <a:pt x="2111981" y="1346249"/>
                </a:cubicBezTo>
                <a:lnTo>
                  <a:pt x="2409920" y="1506192"/>
                </a:lnTo>
                <a:lnTo>
                  <a:pt x="2348251" y="1736345"/>
                </a:lnTo>
                <a:lnTo>
                  <a:pt x="2010256" y="1725890"/>
                </a:lnTo>
                <a:cubicBezTo>
                  <a:pt x="1942404" y="1844251"/>
                  <a:pt x="1844250" y="1942404"/>
                  <a:pt x="1725889" y="2010257"/>
                </a:cubicBezTo>
                <a:lnTo>
                  <a:pt x="1736345" y="2348251"/>
                </a:lnTo>
                <a:lnTo>
                  <a:pt x="1506192" y="2409920"/>
                </a:lnTo>
                <a:lnTo>
                  <a:pt x="1346249" y="2111980"/>
                </a:lnTo>
                <a:cubicBezTo>
                  <a:pt x="1209819" y="2112400"/>
                  <a:pt x="1075739" y="2076473"/>
                  <a:pt x="957797" y="2007894"/>
                </a:cubicBezTo>
                <a:lnTo>
                  <a:pt x="670313" y="2185947"/>
                </a:lnTo>
                <a:lnTo>
                  <a:pt x="501829" y="2017463"/>
                </a:lnTo>
                <a:lnTo>
                  <a:pt x="679881" y="1729979"/>
                </a:lnTo>
                <a:cubicBezTo>
                  <a:pt x="611302" y="1612037"/>
                  <a:pt x="575376" y="1477957"/>
                  <a:pt x="575795" y="1341527"/>
                </a:cubicBezTo>
                <a:lnTo>
                  <a:pt x="277856" y="1181584"/>
                </a:lnTo>
                <a:lnTo>
                  <a:pt x="339525" y="951431"/>
                </a:lnTo>
                <a:lnTo>
                  <a:pt x="677520" y="961886"/>
                </a:lnTo>
                <a:cubicBezTo>
                  <a:pt x="745372" y="843525"/>
                  <a:pt x="843526" y="745372"/>
                  <a:pt x="961887" y="677519"/>
                </a:cubicBezTo>
                <a:lnTo>
                  <a:pt x="951431" y="339525"/>
                </a:lnTo>
                <a:lnTo>
                  <a:pt x="1181584" y="277856"/>
                </a:lnTo>
                <a:lnTo>
                  <a:pt x="1341527" y="575796"/>
                </a:lnTo>
                <a:cubicBezTo>
                  <a:pt x="1477957" y="575376"/>
                  <a:pt x="1612037" y="611303"/>
                  <a:pt x="1729979" y="679882"/>
                </a:cubicBezTo>
                <a:lnTo>
                  <a:pt x="1729979" y="6798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4808133"/>
              <a:satOff val="-9764"/>
              <a:lumOff val="6275"/>
              <a:alphaOff val="0"/>
            </a:schemeClr>
          </a:fillRef>
          <a:effectRef idx="0">
            <a:schemeClr val="accent5">
              <a:hueOff val="4808133"/>
              <a:satOff val="-9764"/>
              <a:lumOff val="627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0591" tIns="910590" rIns="910589" bIns="91059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500" kern="1200" dirty="0" smtClean="0"/>
              <a:t>Merci de votre attention</a:t>
            </a:r>
            <a:endParaRPr lang="en-US" sz="1500" kern="1200" dirty="0"/>
          </a:p>
        </p:txBody>
      </p:sp>
      <p:sp>
        <p:nvSpPr>
          <p:cNvPr id="13" name="Flèche en arc 12"/>
          <p:cNvSpPr/>
          <p:nvPr/>
        </p:nvSpPr>
        <p:spPr>
          <a:xfrm>
            <a:off x="5032731" y="3101394"/>
            <a:ext cx="3763306" cy="4022861"/>
          </a:xfrm>
          <a:prstGeom prst="circularArrow">
            <a:avLst>
              <a:gd name="adj1" fmla="val 4687"/>
              <a:gd name="adj2" fmla="val 299029"/>
              <a:gd name="adj3" fmla="val 2556741"/>
              <a:gd name="adj4" fmla="val 15776484"/>
              <a:gd name="adj5" fmla="val 5469"/>
            </a:avLst>
          </a:prstGeom>
          <a:solidFill>
            <a:srgbClr val="00B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orme 13"/>
          <p:cNvSpPr/>
          <p:nvPr/>
        </p:nvSpPr>
        <p:spPr>
          <a:xfrm>
            <a:off x="2709504" y="1729612"/>
            <a:ext cx="3507867" cy="3507867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rgbClr val="FFC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2404066"/>
              <a:satOff val="-4882"/>
              <a:lumOff val="3137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lèche en arc 14"/>
          <p:cNvSpPr/>
          <p:nvPr/>
        </p:nvSpPr>
        <p:spPr>
          <a:xfrm>
            <a:off x="4110081" y="-144673"/>
            <a:ext cx="3782187" cy="3782187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rgbClr val="7030A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4808133"/>
              <a:satOff val="-9764"/>
              <a:lumOff val="6275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580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Remerciements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0321" y="2089736"/>
            <a:ext cx="11359279" cy="4768264"/>
          </a:xfrm>
        </p:spPr>
        <p:txBody>
          <a:bodyPr numCol="2">
            <a:normAutofit lnSpcReduction="10000"/>
          </a:bodyPr>
          <a:lstStyle/>
          <a:p>
            <a:r>
              <a:rPr lang="fr-FR" dirty="0" smtClean="0"/>
              <a:t>Centre de Recherche en Neurosciences de Lyon : </a:t>
            </a:r>
          </a:p>
          <a:p>
            <a:pPr lvl="1"/>
            <a:r>
              <a:rPr lang="fr-FR" dirty="0" smtClean="0"/>
              <a:t>Dr Jérémie </a:t>
            </a:r>
            <a:r>
              <a:rPr lang="fr-FR" dirty="0" err="1" smtClean="0"/>
              <a:t>Mattout</a:t>
            </a:r>
            <a:endParaRPr lang="fr-FR" dirty="0" smtClean="0"/>
          </a:p>
          <a:p>
            <a:pPr lvl="1"/>
            <a:r>
              <a:rPr lang="fr-FR" dirty="0" smtClean="0"/>
              <a:t>Dr Emmanuel Maby</a:t>
            </a:r>
          </a:p>
          <a:p>
            <a:pPr lvl="1"/>
            <a:r>
              <a:rPr lang="fr-FR" dirty="0" smtClean="0"/>
              <a:t>Dr Dominique </a:t>
            </a:r>
            <a:r>
              <a:rPr lang="fr-FR" dirty="0" err="1" smtClean="0"/>
              <a:t>Morlet</a:t>
            </a:r>
            <a:endParaRPr lang="fr-FR" dirty="0" smtClean="0"/>
          </a:p>
          <a:p>
            <a:r>
              <a:rPr lang="fr-FR" dirty="0" smtClean="0"/>
              <a:t>CHU de Saint-Etienne : </a:t>
            </a:r>
          </a:p>
          <a:p>
            <a:pPr lvl="1"/>
            <a:r>
              <a:rPr lang="fr-FR" dirty="0" smtClean="0"/>
              <a:t>Pr Pascal </a:t>
            </a:r>
            <a:r>
              <a:rPr lang="fr-FR" dirty="0" err="1" smtClean="0"/>
              <a:t>Giraux</a:t>
            </a:r>
            <a:endParaRPr lang="fr-FR" dirty="0" smtClean="0"/>
          </a:p>
          <a:p>
            <a:r>
              <a:rPr lang="fr-FR" dirty="0" smtClean="0"/>
              <a:t>CHU de Lyon : </a:t>
            </a:r>
          </a:p>
          <a:p>
            <a:pPr lvl="1"/>
            <a:r>
              <a:rPr lang="fr-FR" dirty="0" smtClean="0"/>
              <a:t>Pr Jacques </a:t>
            </a:r>
            <a:r>
              <a:rPr lang="fr-FR" dirty="0" err="1" smtClean="0"/>
              <a:t>Luauté</a:t>
            </a:r>
            <a:endParaRPr lang="fr-FR" dirty="0" smtClean="0"/>
          </a:p>
          <a:p>
            <a:r>
              <a:rPr lang="fr-FR" dirty="0" smtClean="0"/>
              <a:t>Master 2 en Bio-ingénierie et Innovation en Neuroscience</a:t>
            </a:r>
          </a:p>
          <a:p>
            <a:pPr lvl="1"/>
            <a:r>
              <a:rPr lang="fr-FR" dirty="0" smtClean="0"/>
              <a:t>Dr André Klarsfeld</a:t>
            </a:r>
          </a:p>
          <a:p>
            <a:pPr lvl="1"/>
            <a:r>
              <a:rPr lang="fr-FR" dirty="0" smtClean="0"/>
              <a:t>Dr Pierre-Paul Vidal</a:t>
            </a:r>
          </a:p>
          <a:p>
            <a:pPr lvl="1"/>
            <a:r>
              <a:rPr lang="fr-FR" dirty="0" smtClean="0"/>
              <a:t>Dr François </a:t>
            </a:r>
            <a:r>
              <a:rPr lang="fr-FR" dirty="0" smtClean="0"/>
              <a:t>Vialatte</a:t>
            </a:r>
          </a:p>
          <a:p>
            <a:pPr lvl="1"/>
            <a:r>
              <a:rPr lang="fr-FR" dirty="0" smtClean="0"/>
              <a:t>Pr A. </a:t>
            </a:r>
            <a:r>
              <a:rPr lang="fr-FR" dirty="0" err="1" smtClean="0"/>
              <a:t>Yelnik</a:t>
            </a:r>
            <a:endParaRPr lang="fr-FR" dirty="0" smtClean="0"/>
          </a:p>
          <a:p>
            <a:r>
              <a:rPr lang="fr-FR" dirty="0" smtClean="0"/>
              <a:t>Plateforme Nouvelles Technologies de l’hôpital Raymond Poincaré</a:t>
            </a:r>
          </a:p>
          <a:p>
            <a:pPr lvl="1"/>
            <a:r>
              <a:rPr lang="fr-FR" dirty="0" smtClean="0"/>
              <a:t>Delphine Arnaud</a:t>
            </a:r>
          </a:p>
          <a:p>
            <a:pPr lvl="1"/>
            <a:r>
              <a:rPr lang="fr-FR" dirty="0" smtClean="0"/>
              <a:t>Salvador </a:t>
            </a:r>
            <a:r>
              <a:rPr lang="fr-FR" dirty="0" err="1" smtClean="0"/>
              <a:t>Cabanilles</a:t>
            </a:r>
            <a:endParaRPr lang="fr-FR" dirty="0" smtClean="0"/>
          </a:p>
          <a:p>
            <a:pPr lvl="1"/>
            <a:r>
              <a:rPr lang="fr-FR" dirty="0" smtClean="0"/>
              <a:t>Samuel </a:t>
            </a:r>
            <a:r>
              <a:rPr lang="fr-FR" dirty="0" err="1" smtClean="0"/>
              <a:t>Pouplin</a:t>
            </a:r>
            <a:endParaRPr lang="fr-FR" dirty="0" smtClean="0"/>
          </a:p>
          <a:p>
            <a:r>
              <a:rPr lang="fr-FR" dirty="0" smtClean="0"/>
              <a:t>ALIS : </a:t>
            </a:r>
          </a:p>
          <a:p>
            <a:pPr lvl="1"/>
            <a:r>
              <a:rPr lang="fr-FR" dirty="0" smtClean="0"/>
              <a:t>Véronique Blandin</a:t>
            </a:r>
          </a:p>
          <a:p>
            <a:pPr lvl="1"/>
            <a:r>
              <a:rPr lang="fr-FR" dirty="0" smtClean="0"/>
              <a:t>Brice Lapin	</a:t>
            </a:r>
          </a:p>
          <a:p>
            <a:pPr lvl="1"/>
            <a:r>
              <a:rPr lang="fr-FR" dirty="0" smtClean="0"/>
              <a:t>Frédéric Pellas</a:t>
            </a:r>
          </a:p>
          <a:p>
            <a:r>
              <a:rPr lang="fr-FR" dirty="0" smtClean="0"/>
              <a:t>Tous les </a:t>
            </a:r>
            <a:r>
              <a:rPr lang="fr-FR" dirty="0" err="1" smtClean="0"/>
              <a:t>co</a:t>
            </a:r>
            <a:r>
              <a:rPr lang="fr-FR" dirty="0" smtClean="0"/>
              <a:t>-investigateurs de l’étude EVA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9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3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779" y="753228"/>
            <a:ext cx="10059404" cy="1080938"/>
          </a:xfrm>
        </p:spPr>
        <p:txBody>
          <a:bodyPr>
            <a:normAutofit/>
          </a:bodyPr>
          <a:lstStyle/>
          <a:p>
            <a:r>
              <a:rPr lang="fr-FR" dirty="0" smtClean="0"/>
              <a:t>I. Présentation générale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A. Définition</a:t>
            </a:r>
            <a:endParaRPr lang="en-US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81083" y="2538041"/>
            <a:ext cx="11286661" cy="3599316"/>
          </a:xfrm>
        </p:spPr>
        <p:txBody>
          <a:bodyPr>
            <a:normAutofit fontScale="92500"/>
          </a:bodyPr>
          <a:lstStyle/>
          <a:p>
            <a:r>
              <a:rPr lang="fr-FR" sz="2800" dirty="0"/>
              <a:t>Interface cerveau-ordinateur </a:t>
            </a:r>
            <a:br>
              <a:rPr lang="fr-FR" sz="2800" dirty="0"/>
            </a:br>
            <a:r>
              <a:rPr lang="fr-FR" sz="2800" dirty="0"/>
              <a:t>= Interface cerveau-machine (ICM)</a:t>
            </a:r>
            <a:br>
              <a:rPr lang="fr-FR" sz="2800" dirty="0"/>
            </a:br>
            <a:r>
              <a:rPr lang="fr-FR" sz="2800" dirty="0"/>
              <a:t>= Brain-Computer Interface (BCI)</a:t>
            </a:r>
          </a:p>
          <a:p>
            <a:pPr eaLnBrk="1" hangingPunct="1"/>
            <a:r>
              <a:rPr lang="fr-FR" sz="2800" dirty="0" smtClean="0"/>
              <a:t>Système </a:t>
            </a:r>
            <a:r>
              <a:rPr lang="fr-FR" sz="2800" dirty="0"/>
              <a:t>de liaison directe entre un cerveau et un ordinateur, </a:t>
            </a:r>
            <a:endParaRPr lang="fr-FR" sz="2800" dirty="0" smtClean="0"/>
          </a:p>
          <a:p>
            <a:pPr eaLnBrk="1" hangingPunct="1"/>
            <a:r>
              <a:rPr lang="fr-FR" sz="2800" dirty="0"/>
              <a:t>P</a:t>
            </a:r>
            <a:r>
              <a:rPr lang="fr-FR" sz="2800" dirty="0" smtClean="0"/>
              <a:t>ermettant </a:t>
            </a:r>
            <a:r>
              <a:rPr lang="fr-FR" sz="2800" dirty="0"/>
              <a:t>à un individu de communiquer </a:t>
            </a:r>
            <a:r>
              <a:rPr lang="fr-FR" sz="2800" dirty="0" smtClean="0"/>
              <a:t>en temps réel avec </a:t>
            </a:r>
            <a:r>
              <a:rPr lang="fr-FR" sz="2800" dirty="0"/>
              <a:t>son environnement sans passer ni par les nerfs </a:t>
            </a:r>
            <a:r>
              <a:rPr lang="fr-FR" sz="2800" dirty="0" smtClean="0"/>
              <a:t>périphériques, </a:t>
            </a:r>
            <a:r>
              <a:rPr lang="fr-FR" sz="2800" dirty="0"/>
              <a:t>ni les </a:t>
            </a:r>
            <a:r>
              <a:rPr lang="fr-FR" sz="2800" dirty="0" smtClean="0"/>
              <a:t>muscles</a:t>
            </a:r>
          </a:p>
          <a:p>
            <a:pPr eaLnBrk="1" hangingPunct="1"/>
            <a:r>
              <a:rPr lang="fr-FR" sz="2800" dirty="0" smtClean="0"/>
              <a:t>Concept qui remonte à 1973</a:t>
            </a:r>
          </a:p>
          <a:p>
            <a:pPr eaLnBrk="1" hangingPunct="1"/>
            <a:r>
              <a:rPr lang="fr-FR" sz="2800" dirty="0"/>
              <a:t>L</a:t>
            </a:r>
            <a:r>
              <a:rPr lang="fr-FR" sz="2800" dirty="0" smtClean="0"/>
              <a:t>es premiers essais chez l’homme datent des années 90</a:t>
            </a:r>
          </a:p>
          <a:p>
            <a:pPr eaLnBrk="1" hangingPunct="1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75656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779" y="753228"/>
            <a:ext cx="10059404" cy="1080938"/>
          </a:xfrm>
        </p:spPr>
        <p:txBody>
          <a:bodyPr>
            <a:normAutofit/>
          </a:bodyPr>
          <a:lstStyle/>
          <a:p>
            <a:r>
              <a:rPr lang="fr-FR" dirty="0" smtClean="0"/>
              <a:t>I. Présentation générale</a:t>
            </a:r>
            <a:br>
              <a:rPr lang="fr-FR" dirty="0" smtClean="0"/>
            </a:br>
            <a:r>
              <a:rPr lang="fr-FR" dirty="0" smtClean="0"/>
              <a:t>	B. Méthodes de recueil du signal cérébral </a:t>
            </a:r>
            <a:endParaRPr lang="en-US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34779" y="2153993"/>
            <a:ext cx="10957477" cy="3599316"/>
          </a:xfrm>
        </p:spPr>
        <p:txBody>
          <a:bodyPr>
            <a:normAutofit/>
          </a:bodyPr>
          <a:lstStyle/>
          <a:p>
            <a:pPr eaLnBrk="1" hangingPunct="1"/>
            <a:r>
              <a:rPr lang="fr-FR" dirty="0" smtClean="0"/>
              <a:t>Plusieurs méthodes pour recueillir le signal cérébral :</a:t>
            </a:r>
          </a:p>
          <a:p>
            <a:pPr lvl="1"/>
            <a:r>
              <a:rPr lang="fr-FR" sz="1800" dirty="0" smtClean="0"/>
              <a:t>Invasives : </a:t>
            </a:r>
          </a:p>
          <a:p>
            <a:pPr lvl="2"/>
            <a:r>
              <a:rPr lang="fr-FR" sz="1600" dirty="0" smtClean="0"/>
              <a:t>Electrodes implantées soit dans le cortex cérébral, soit sous la dure-mère, soit sur la dure mère.</a:t>
            </a:r>
          </a:p>
          <a:p>
            <a:pPr eaLnBrk="1" hangingPunct="1"/>
            <a:endParaRPr lang="fr-FR" sz="2000" dirty="0"/>
          </a:p>
        </p:txBody>
      </p:sp>
      <p:grpSp>
        <p:nvGrpSpPr>
          <p:cNvPr id="24" name="Groupe 23"/>
          <p:cNvGrpSpPr/>
          <p:nvPr/>
        </p:nvGrpSpPr>
        <p:grpSpPr>
          <a:xfrm>
            <a:off x="2286000" y="3293741"/>
            <a:ext cx="8503666" cy="3293209"/>
            <a:chOff x="2286000" y="3293741"/>
            <a:chExt cx="8503666" cy="3293209"/>
          </a:xfrm>
        </p:grpSpPr>
        <p:grpSp>
          <p:nvGrpSpPr>
            <p:cNvPr id="22" name="Groupe 21"/>
            <p:cNvGrpSpPr/>
            <p:nvPr/>
          </p:nvGrpSpPr>
          <p:grpSpPr>
            <a:xfrm>
              <a:off x="2286000" y="3293741"/>
              <a:ext cx="8503666" cy="3293209"/>
              <a:chOff x="2286000" y="3293741"/>
              <a:chExt cx="8503666" cy="3293209"/>
            </a:xfrm>
          </p:grpSpPr>
          <p:pic>
            <p:nvPicPr>
              <p:cNvPr id="1026" name="Picture 2" descr="Afficher l'image d'origine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323"/>
              <a:stretch/>
            </p:blipFill>
            <p:spPr bwMode="auto">
              <a:xfrm>
                <a:off x="2645791" y="3293741"/>
                <a:ext cx="8143875" cy="32716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ZoneTexte 2"/>
              <p:cNvSpPr txBox="1"/>
              <p:nvPr/>
            </p:nvSpPr>
            <p:spPr>
              <a:xfrm>
                <a:off x="2286000" y="3293741"/>
                <a:ext cx="1996567" cy="329320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ysClr val="windowText" lastClr="000000"/>
                    </a:solidFill>
                  </a:rPr>
                  <a:t>Scalp</a:t>
                </a:r>
              </a:p>
              <a:p>
                <a:endParaRPr lang="fr-FR" sz="1600" dirty="0">
                  <a:solidFill>
                    <a:sysClr val="windowText" lastClr="000000"/>
                  </a:solidFill>
                </a:endParaRPr>
              </a:p>
              <a:p>
                <a:r>
                  <a:rPr lang="fr-FR" sz="1600" dirty="0" smtClean="0">
                    <a:solidFill>
                      <a:sysClr val="windowText" lastClr="000000"/>
                    </a:solidFill>
                  </a:rPr>
                  <a:t>Crane</a:t>
                </a:r>
              </a:p>
              <a:p>
                <a:endParaRPr lang="fr-FR" sz="1600" dirty="0" smtClean="0">
                  <a:solidFill>
                    <a:sysClr val="windowText" lastClr="000000"/>
                  </a:solidFill>
                </a:endParaRPr>
              </a:p>
              <a:p>
                <a:r>
                  <a:rPr lang="fr-FR" sz="1600" dirty="0" smtClean="0">
                    <a:solidFill>
                      <a:sysClr val="windowText" lastClr="000000"/>
                    </a:solidFill>
                  </a:rPr>
                  <a:t>Dure-mère</a:t>
                </a:r>
              </a:p>
              <a:p>
                <a:endParaRPr lang="fr-FR" sz="1600" dirty="0" smtClean="0">
                  <a:solidFill>
                    <a:sysClr val="windowText" lastClr="000000"/>
                  </a:solidFill>
                </a:endParaRPr>
              </a:p>
              <a:p>
                <a:r>
                  <a:rPr lang="fr-FR" sz="1600" dirty="0" err="1" smtClean="0">
                    <a:solidFill>
                      <a:sysClr val="windowText" lastClr="000000"/>
                    </a:solidFill>
                  </a:rPr>
                  <a:t>Arachnoid</a:t>
                </a:r>
                <a:endParaRPr lang="fr-FR" sz="1600" dirty="0" smtClean="0">
                  <a:solidFill>
                    <a:sysClr val="windowText" lastClr="000000"/>
                  </a:solidFill>
                </a:endParaRPr>
              </a:p>
              <a:p>
                <a:endParaRPr lang="fr-FR" sz="1600" dirty="0" smtClean="0">
                  <a:solidFill>
                    <a:sysClr val="windowText" lastClr="000000"/>
                  </a:solidFill>
                </a:endParaRPr>
              </a:p>
              <a:p>
                <a:r>
                  <a:rPr lang="fr-FR" sz="1600" dirty="0" smtClean="0">
                    <a:solidFill>
                      <a:sysClr val="windowText" lastClr="000000"/>
                    </a:solidFill>
                  </a:rPr>
                  <a:t>Pie-mère</a:t>
                </a:r>
              </a:p>
              <a:p>
                <a:endParaRPr lang="fr-FR" sz="1600" dirty="0">
                  <a:solidFill>
                    <a:sysClr val="windowText" lastClr="000000"/>
                  </a:solidFill>
                </a:endParaRPr>
              </a:p>
              <a:p>
                <a:r>
                  <a:rPr lang="fr-FR" sz="1600" dirty="0" smtClean="0">
                    <a:solidFill>
                      <a:sysClr val="windowText" lastClr="000000"/>
                    </a:solidFill>
                  </a:rPr>
                  <a:t>Cortex</a:t>
                </a:r>
              </a:p>
              <a:p>
                <a:endParaRPr lang="fr-FR" sz="1600" dirty="0">
                  <a:solidFill>
                    <a:sysClr val="windowText" lastClr="000000"/>
                  </a:solidFill>
                </a:endParaRPr>
              </a:p>
              <a:p>
                <a:r>
                  <a:rPr lang="fr-FR" sz="1600" dirty="0" smtClean="0">
                    <a:solidFill>
                      <a:sysClr val="windowText" lastClr="000000"/>
                    </a:solidFill>
                  </a:rPr>
                  <a:t>Substance blanche</a:t>
                </a:r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6" name="Connecteur droit 5"/>
              <p:cNvCxnSpPr/>
              <p:nvPr/>
            </p:nvCxnSpPr>
            <p:spPr>
              <a:xfrm flipH="1" flipV="1">
                <a:off x="3054096" y="3566160"/>
                <a:ext cx="1228471" cy="71323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7"/>
              <p:cNvCxnSpPr/>
              <p:nvPr/>
            </p:nvCxnSpPr>
            <p:spPr>
              <a:xfrm flipH="1" flipV="1">
                <a:off x="3054096" y="3985909"/>
                <a:ext cx="1341374" cy="55105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/>
              <p:cNvCxnSpPr/>
              <p:nvPr/>
            </p:nvCxnSpPr>
            <p:spPr>
              <a:xfrm flipH="1" flipV="1">
                <a:off x="3511296" y="4536966"/>
                <a:ext cx="884174" cy="16217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 flipH="1">
                <a:off x="3511297" y="4830449"/>
                <a:ext cx="884173" cy="10538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 flipH="1">
                <a:off x="3284284" y="4747633"/>
                <a:ext cx="1358074" cy="66815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 flipH="1">
                <a:off x="3104389" y="5003478"/>
                <a:ext cx="1537969" cy="93569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 flipH="1">
                <a:off x="4233165" y="5820956"/>
                <a:ext cx="162305" cy="58136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ZoneTexte 22"/>
            <p:cNvSpPr txBox="1"/>
            <p:nvPr/>
          </p:nvSpPr>
          <p:spPr>
            <a:xfrm>
              <a:off x="7296658" y="3293741"/>
              <a:ext cx="2468880" cy="60350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8750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681" y="345440"/>
            <a:ext cx="10131425" cy="1456267"/>
          </a:xfrm>
        </p:spPr>
        <p:txBody>
          <a:bodyPr/>
          <a:lstStyle/>
          <a:p>
            <a:r>
              <a:rPr lang="fr-FR" dirty="0" smtClean="0"/>
              <a:t>Exemple : Invasives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1" y="1801707"/>
            <a:ext cx="4861566" cy="2703830"/>
          </a:xfrm>
        </p:spPr>
      </p:pic>
      <p:sp>
        <p:nvSpPr>
          <p:cNvPr id="7" name="ZoneTexte 6"/>
          <p:cNvSpPr txBox="1"/>
          <p:nvPr/>
        </p:nvSpPr>
        <p:spPr>
          <a:xfrm>
            <a:off x="118110" y="4906800"/>
            <a:ext cx="5104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Reach</a:t>
            </a:r>
            <a:r>
              <a:rPr lang="fr-FR" i="1" dirty="0" smtClean="0"/>
              <a:t> </a:t>
            </a:r>
            <a:r>
              <a:rPr lang="fr-FR" i="1" dirty="0"/>
              <a:t>and </a:t>
            </a:r>
            <a:r>
              <a:rPr lang="fr-FR" i="1" dirty="0" err="1"/>
              <a:t>grasp</a:t>
            </a:r>
            <a:r>
              <a:rPr lang="fr-FR" i="1" dirty="0"/>
              <a:t> by people </a:t>
            </a:r>
            <a:r>
              <a:rPr lang="fr-FR" i="1" dirty="0" err="1"/>
              <a:t>with</a:t>
            </a:r>
            <a:r>
              <a:rPr lang="fr-FR" i="1" dirty="0"/>
              <a:t> </a:t>
            </a:r>
            <a:r>
              <a:rPr lang="fr-FR" i="1" dirty="0" err="1"/>
              <a:t>tetraplegia</a:t>
            </a:r>
            <a:r>
              <a:rPr lang="fr-FR" i="1" dirty="0"/>
              <a:t> </a:t>
            </a:r>
            <a:r>
              <a:rPr lang="fr-FR" i="1" dirty="0" err="1"/>
              <a:t>using</a:t>
            </a:r>
            <a:r>
              <a:rPr lang="fr-FR" i="1" dirty="0"/>
              <a:t> a </a:t>
            </a:r>
            <a:r>
              <a:rPr lang="fr-FR" i="1" dirty="0" err="1"/>
              <a:t>neurally</a:t>
            </a:r>
            <a:r>
              <a:rPr lang="fr-FR" i="1" dirty="0"/>
              <a:t> </a:t>
            </a:r>
            <a:r>
              <a:rPr lang="fr-FR" i="1" dirty="0" err="1"/>
              <a:t>controlled</a:t>
            </a:r>
            <a:r>
              <a:rPr lang="fr-FR" i="1" dirty="0"/>
              <a:t> </a:t>
            </a:r>
            <a:r>
              <a:rPr lang="fr-FR" i="1" dirty="0" err="1"/>
              <a:t>robotic</a:t>
            </a:r>
            <a:r>
              <a:rPr lang="fr-FR" i="1" dirty="0"/>
              <a:t> arm</a:t>
            </a:r>
            <a:r>
              <a:rPr lang="fr-FR" dirty="0"/>
              <a:t>.</a:t>
            </a:r>
          </a:p>
          <a:p>
            <a:r>
              <a:rPr lang="fr-FR" dirty="0" err="1" smtClean="0"/>
              <a:t>Hochberg</a:t>
            </a:r>
            <a:r>
              <a:rPr lang="fr-FR" dirty="0" smtClean="0"/>
              <a:t>, </a:t>
            </a:r>
            <a:r>
              <a:rPr lang="fr-FR" dirty="0" err="1" smtClean="0"/>
              <a:t>Donoghue</a:t>
            </a:r>
            <a:r>
              <a:rPr lang="fr-FR" dirty="0" smtClean="0"/>
              <a:t> et al., Nature, 2012.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118860" y="4906800"/>
            <a:ext cx="5104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Decoding</a:t>
            </a:r>
            <a:r>
              <a:rPr lang="fr-FR" i="1" dirty="0" smtClean="0"/>
              <a:t> </a:t>
            </a:r>
            <a:r>
              <a:rPr lang="fr-FR" i="1" dirty="0" err="1" smtClean="0"/>
              <a:t>motor</a:t>
            </a:r>
            <a:r>
              <a:rPr lang="fr-FR" i="1" dirty="0" smtClean="0"/>
              <a:t> </a:t>
            </a:r>
            <a:r>
              <a:rPr lang="fr-FR" i="1" dirty="0" err="1" smtClean="0"/>
              <a:t>imagery</a:t>
            </a:r>
            <a:r>
              <a:rPr lang="fr-FR" i="1" dirty="0" smtClean="0"/>
              <a:t> </a:t>
            </a:r>
            <a:r>
              <a:rPr lang="fr-FR" i="1" dirty="0" err="1" smtClean="0"/>
              <a:t>from</a:t>
            </a:r>
            <a:r>
              <a:rPr lang="fr-FR" i="1" dirty="0" smtClean="0"/>
              <a:t> the </a:t>
            </a:r>
            <a:r>
              <a:rPr lang="fr-FR" i="1" dirty="0" err="1" smtClean="0"/>
              <a:t>posterior</a:t>
            </a:r>
            <a:r>
              <a:rPr lang="fr-FR" i="1" dirty="0" smtClean="0"/>
              <a:t> </a:t>
            </a:r>
            <a:r>
              <a:rPr lang="fr-FR" i="1" dirty="0" err="1" smtClean="0"/>
              <a:t>parietal</a:t>
            </a:r>
            <a:r>
              <a:rPr lang="fr-FR" i="1" dirty="0" smtClean="0"/>
              <a:t> cortex of a </a:t>
            </a:r>
            <a:r>
              <a:rPr lang="fr-FR" i="1" dirty="0" err="1" smtClean="0"/>
              <a:t>tetraplegic</a:t>
            </a:r>
            <a:r>
              <a:rPr lang="fr-FR" i="1" dirty="0" smtClean="0"/>
              <a:t> </a:t>
            </a:r>
            <a:r>
              <a:rPr lang="fr-FR" i="1" dirty="0" err="1" smtClean="0"/>
              <a:t>human</a:t>
            </a:r>
            <a:r>
              <a:rPr lang="fr-FR" dirty="0" smtClean="0"/>
              <a:t>.</a:t>
            </a:r>
            <a:endParaRPr lang="fr-FR" dirty="0"/>
          </a:p>
          <a:p>
            <a:r>
              <a:rPr lang="fr-FR" dirty="0" err="1" smtClean="0"/>
              <a:t>Aflalo</a:t>
            </a:r>
            <a:r>
              <a:rPr lang="fr-FR" dirty="0" smtClean="0"/>
              <a:t>, Andersen et al., 2015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93" y="1390650"/>
            <a:ext cx="6191250" cy="333375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368327" y="1656899"/>
            <a:ext cx="955993" cy="69088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7893847" y="1202027"/>
            <a:ext cx="955993" cy="45487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4978400" y="1097280"/>
            <a:ext cx="2915447" cy="104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endCxn id="6" idx="0"/>
          </p:cNvCxnSpPr>
          <p:nvPr/>
        </p:nvCxnSpPr>
        <p:spPr>
          <a:xfrm flipH="1">
            <a:off x="4846324" y="1097280"/>
            <a:ext cx="132076" cy="559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99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779" y="753228"/>
            <a:ext cx="7694784" cy="1080938"/>
          </a:xfrm>
        </p:spPr>
        <p:txBody>
          <a:bodyPr>
            <a:noAutofit/>
          </a:bodyPr>
          <a:lstStyle/>
          <a:p>
            <a:r>
              <a:rPr lang="fr-FR" sz="2400" dirty="0"/>
              <a:t>I. Présentation générale</a:t>
            </a:r>
            <a:br>
              <a:rPr lang="fr-FR" sz="2400" dirty="0"/>
            </a:br>
            <a:r>
              <a:rPr lang="fr-FR" sz="2400" dirty="0"/>
              <a:t>	B. Méthodes de recueil du signal cérébral </a:t>
            </a:r>
            <a:endParaRPr lang="en-US" sz="2400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0" y="2063490"/>
            <a:ext cx="9613861" cy="3599316"/>
          </a:xfrm>
        </p:spPr>
        <p:txBody>
          <a:bodyPr>
            <a:normAutofit/>
          </a:bodyPr>
          <a:lstStyle/>
          <a:p>
            <a:pPr lvl="1"/>
            <a:r>
              <a:rPr lang="fr-FR" sz="2400" dirty="0" smtClean="0"/>
              <a:t>Non invasives : </a:t>
            </a:r>
          </a:p>
          <a:p>
            <a:pPr lvl="2"/>
            <a:r>
              <a:rPr lang="fr-FR" sz="2000" dirty="0" smtClean="0"/>
              <a:t>Electro-encéphalogramme (EEG)</a:t>
            </a:r>
          </a:p>
          <a:p>
            <a:pPr lvl="2"/>
            <a:r>
              <a:rPr lang="fr-FR" sz="2000" dirty="0" smtClean="0"/>
              <a:t>Near Infra-</a:t>
            </a:r>
            <a:r>
              <a:rPr lang="fr-FR" sz="2000" dirty="0" err="1" smtClean="0"/>
              <a:t>red</a:t>
            </a:r>
            <a:r>
              <a:rPr lang="fr-FR" sz="2000" dirty="0" smtClean="0"/>
              <a:t> </a:t>
            </a:r>
            <a:r>
              <a:rPr lang="fr-FR" sz="2000" dirty="0" err="1" smtClean="0"/>
              <a:t>spectroscopy</a:t>
            </a:r>
            <a:endParaRPr lang="fr-FR" sz="2000" dirty="0" smtClean="0"/>
          </a:p>
          <a:p>
            <a:pPr lvl="2"/>
            <a:r>
              <a:rPr lang="fr-FR" sz="2000" dirty="0" smtClean="0"/>
              <a:t>(Imagerie par Résonance Magnétique </a:t>
            </a:r>
            <a:r>
              <a:rPr lang="fr-FR" sz="2000" dirty="0" err="1" smtClean="0"/>
              <a:t>Fontionnelle</a:t>
            </a:r>
            <a:r>
              <a:rPr lang="fr-FR" sz="2000" dirty="0"/>
              <a:t> </a:t>
            </a:r>
            <a:r>
              <a:rPr lang="fr-FR" sz="2000" dirty="0" smtClean="0"/>
              <a:t>= </a:t>
            </a:r>
            <a:r>
              <a:rPr lang="fr-FR" sz="2000" dirty="0" err="1" smtClean="0"/>
              <a:t>IRMf</a:t>
            </a:r>
            <a:r>
              <a:rPr lang="fr-FR" sz="2000" dirty="0" smtClean="0"/>
              <a:t>)</a:t>
            </a:r>
          </a:p>
          <a:p>
            <a:pPr lvl="2"/>
            <a:endParaRPr lang="fr-FR" sz="2000" dirty="0" smtClean="0"/>
          </a:p>
          <a:p>
            <a:pPr eaLnBrk="1" hangingPunct="1"/>
            <a:endParaRPr lang="fr-FR" sz="3200" dirty="0"/>
          </a:p>
        </p:txBody>
      </p:sp>
      <p:grpSp>
        <p:nvGrpSpPr>
          <p:cNvPr id="7" name="Groupe 6"/>
          <p:cNvGrpSpPr/>
          <p:nvPr/>
        </p:nvGrpSpPr>
        <p:grpSpPr>
          <a:xfrm>
            <a:off x="8930640" y="472440"/>
            <a:ext cx="2941320" cy="4709098"/>
            <a:chOff x="8930640" y="472440"/>
            <a:chExt cx="2941320" cy="4709098"/>
          </a:xfrm>
        </p:grpSpPr>
        <p:pic>
          <p:nvPicPr>
            <p:cNvPr id="2050" name="Picture 2" descr="Afficher l'image d'origin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1" t="6272" r="4306"/>
            <a:stretch/>
          </p:blipFill>
          <p:spPr bwMode="auto">
            <a:xfrm>
              <a:off x="8930640" y="472440"/>
              <a:ext cx="2941320" cy="4401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9067800" y="4873761"/>
              <a:ext cx="2804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EEG (</a:t>
              </a:r>
              <a:r>
                <a:rPr lang="fr-FR" sz="1400" dirty="0" err="1" smtClean="0"/>
                <a:t>cr</a:t>
              </a:r>
              <a:r>
                <a:rPr lang="fr-FR" sz="1400" dirty="0" smtClean="0"/>
                <a:t> : Futura-sciences.com)</a:t>
              </a:r>
              <a:endParaRPr lang="en-US" sz="1400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632250" y="4494312"/>
            <a:ext cx="2644350" cy="2363688"/>
            <a:chOff x="632250" y="4494312"/>
            <a:chExt cx="2644350" cy="2363688"/>
          </a:xfrm>
        </p:grpSpPr>
        <p:pic>
          <p:nvPicPr>
            <p:cNvPr id="2052" name="Picture 4" descr="Afficher l'image d'origin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05" r="26250" b="8287"/>
            <a:stretch/>
          </p:blipFill>
          <p:spPr bwMode="auto">
            <a:xfrm>
              <a:off x="632250" y="4494312"/>
              <a:ext cx="2644350" cy="2055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655320" y="6550223"/>
              <a:ext cx="2621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NIRS (</a:t>
              </a:r>
              <a:r>
                <a:rPr lang="fr-FR" sz="1400" dirty="0" err="1" smtClean="0"/>
                <a:t>cr</a:t>
              </a:r>
              <a:r>
                <a:rPr lang="fr-FR" sz="1400" dirty="0" smtClean="0"/>
                <a:t> : HTLAB)</a:t>
              </a:r>
              <a:endParaRPr lang="en-US" sz="1400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4711111" y="4494312"/>
            <a:ext cx="3895110" cy="2314991"/>
            <a:chOff x="4711111" y="4494312"/>
            <a:chExt cx="3895110" cy="2314991"/>
          </a:xfrm>
        </p:grpSpPr>
        <p:pic>
          <p:nvPicPr>
            <p:cNvPr id="2054" name="Picture 6" descr="Afficher l'image d'origin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3" t="8612" r="2500" b="4000"/>
            <a:stretch/>
          </p:blipFill>
          <p:spPr bwMode="auto">
            <a:xfrm>
              <a:off x="4728151" y="4494312"/>
              <a:ext cx="3878070" cy="2025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4711111" y="6501526"/>
              <a:ext cx="38882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IRM (</a:t>
              </a:r>
              <a:r>
                <a:rPr lang="fr-FR" sz="1400" dirty="0" err="1" smtClean="0"/>
                <a:t>cr</a:t>
              </a:r>
              <a:r>
                <a:rPr lang="fr-FR" sz="1400" dirty="0" smtClean="0"/>
                <a:t> : La </a:t>
              </a:r>
              <a:r>
                <a:rPr lang="fr-FR" sz="1400" dirty="0" err="1" smtClean="0"/>
                <a:t>sciencecpourtous</a:t>
              </a:r>
              <a:r>
                <a:rPr lang="fr-FR" sz="1400" dirty="0" smtClean="0"/>
                <a:t> /</a:t>
              </a:r>
              <a:r>
                <a:rPr lang="fr-FR" sz="1400" dirty="0" err="1" smtClean="0"/>
                <a:t>caféscience</a:t>
              </a:r>
              <a:r>
                <a:rPr lang="fr-FR" sz="1400" dirty="0" smtClean="0"/>
                <a:t>)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013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Comparatif entre les interfaces invasives et non-invasives</a:t>
            </a:r>
            <a:endParaRPr lang="en-US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68924"/>
              </p:ext>
            </p:extLst>
          </p:nvPr>
        </p:nvGraphicFramePr>
        <p:xfrm>
          <a:off x="247135" y="2014151"/>
          <a:ext cx="11054849" cy="4459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636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 txBox="1">
            <a:spLocks/>
          </p:cNvSpPr>
          <p:nvPr/>
        </p:nvSpPr>
        <p:spPr>
          <a:xfrm>
            <a:off x="1187132" y="2164080"/>
            <a:ext cx="10405428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33680" y="624110"/>
            <a:ext cx="11270933" cy="1280890"/>
          </a:xfrm>
        </p:spPr>
        <p:txBody>
          <a:bodyPr/>
          <a:lstStyle/>
          <a:p>
            <a:r>
              <a:rPr lang="fr-FR" dirty="0" smtClean="0"/>
              <a:t>C. Interfaces cerveaux-machines : </a:t>
            </a:r>
            <a:br>
              <a:rPr lang="fr-FR" dirty="0" smtClean="0"/>
            </a:br>
            <a:r>
              <a:rPr lang="fr-FR" dirty="0" smtClean="0"/>
              <a:t>classification selon la fonction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9111" y="2310108"/>
            <a:ext cx="9296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Neurofeedback : </a:t>
            </a:r>
          </a:p>
          <a:p>
            <a:pPr lvl="1"/>
            <a:r>
              <a:rPr lang="fr-FR" sz="2000" dirty="0"/>
              <a:t>Rééducation des troubles attentionnels</a:t>
            </a:r>
          </a:p>
          <a:p>
            <a:pPr lvl="1"/>
            <a:r>
              <a:rPr lang="fr-FR" sz="2000" dirty="0"/>
              <a:t>Rééducation motrice</a:t>
            </a:r>
          </a:p>
        </p:txBody>
      </p:sp>
    </p:spTree>
    <p:extLst>
      <p:ext uri="{BB962C8B-B14F-4D97-AF65-F5344CB8AC3E}">
        <p14:creationId xmlns:p14="http://schemas.microsoft.com/office/powerpoint/2010/main" val="187955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492</TotalTime>
  <Words>1485</Words>
  <Application>Microsoft Office PowerPoint</Application>
  <PresentationFormat>Grand écran</PresentationFormat>
  <Paragraphs>275</Paragraphs>
  <Slides>34</Slides>
  <Notes>8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Trebuchet MS</vt:lpstr>
      <vt:lpstr>Wingdings 3</vt:lpstr>
      <vt:lpstr>Berlin</vt:lpstr>
      <vt:lpstr>Interfaces cerveau-ordinateur :  Etat des lieux et perspectives de la recherche</vt:lpstr>
      <vt:lpstr>Sommaire</vt:lpstr>
      <vt:lpstr>I. Présentation générale</vt:lpstr>
      <vt:lpstr>I. Présentation générale  A. Définition</vt:lpstr>
      <vt:lpstr>I. Présentation générale  B. Méthodes de recueil du signal cérébral </vt:lpstr>
      <vt:lpstr>Exemple : Invasives</vt:lpstr>
      <vt:lpstr>I. Présentation générale  B. Méthodes de recueil du signal cérébral </vt:lpstr>
      <vt:lpstr>Comparatif entre les interfaces invasives et non-invasives</vt:lpstr>
      <vt:lpstr>C. Interfaces cerveaux-machines :  classification selon la fonction</vt:lpstr>
      <vt:lpstr>Rééducation motrice après un accident vasculaire cérébral (AVC)</vt:lpstr>
      <vt:lpstr>Présentation PowerPoint</vt:lpstr>
      <vt:lpstr>Interfaces cerveaux-machines :  classification selon la fonction</vt:lpstr>
      <vt:lpstr>Interfaces cerveaux-machines :  classification selon la fonction</vt:lpstr>
      <vt:lpstr>Interfaces cerveaux-machines :  classification selon la fonction</vt:lpstr>
      <vt:lpstr>II. Interfaces cerveaux-machines dédiées à la communication</vt:lpstr>
      <vt:lpstr>II. Interfaces cerveau-machine dédiées à la communication  A. Non-invasives</vt:lpstr>
      <vt:lpstr>Exemple Non-invasive : P300-speller</vt:lpstr>
      <vt:lpstr>II. Interfaces cerveaux-machines dédiées à la communication   B. Invasives</vt:lpstr>
      <vt:lpstr>Interfaces cerveaux-machines dédiées à la communication : que peut-on faire avec une interface invasive ?</vt:lpstr>
      <vt:lpstr>III. Comment évaluer « l’utilisabilité » d’une interface cerveau-machine ?</vt:lpstr>
      <vt:lpstr>“Design centré sur l’utilisateur” :  Critères d’évaluation pour chaque aspects de l’utilisabilité </vt:lpstr>
      <vt:lpstr>Bénéfices au niveau de « l’utilisabilité » :  Les interfaces cerveaux-machine dédiée à la communication apportent-elles quelque chose en plus que les autres outils de communication améliorée et alternative ?</vt:lpstr>
      <vt:lpstr>IV. Perspectives futures</vt:lpstr>
      <vt:lpstr>Développement des interfaces cerveau-machine non-invasives :  Différentes priorités selon la fonction*= différentes utilisabilités actuelles</vt:lpstr>
      <vt:lpstr>Perspectives futures ? Amélioration technologiques des capteurs des signaux cérébraux</vt:lpstr>
      <vt:lpstr>Perspectives futures ? Améliorations de l’intelligence artificielle</vt:lpstr>
      <vt:lpstr>Perspectives futures ?</vt:lpstr>
      <vt:lpstr>Lectures …</vt:lpstr>
      <vt:lpstr>International BCI Meeting 2016 : Virtual Forum of BCI Users  &gt; Appel d’offre de vidéos </vt:lpstr>
      <vt:lpstr>Un autre projet en cours : Questionnaire pour l’étude de la phase initiale du locked-in syndrome</vt:lpstr>
      <vt:lpstr>Présentation PowerPoint</vt:lpstr>
      <vt:lpstr>Remerciements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 cerveau-ordinateur :  Etat des lieux et perspectives de la recherche</dc:title>
  <dc:creator>Perrine S</dc:creator>
  <cp:lastModifiedBy>Perrine S</cp:lastModifiedBy>
  <cp:revision>181</cp:revision>
  <dcterms:created xsi:type="dcterms:W3CDTF">2016-03-20T19:10:28Z</dcterms:created>
  <dcterms:modified xsi:type="dcterms:W3CDTF">2016-04-03T22:22:28Z</dcterms:modified>
</cp:coreProperties>
</file>